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heme/theme2.xml" ContentType="application/vnd.openxmlformats-officedocument.theme+xml"/>
  <Override PartName="/ppt/tags/tag13.xml" ContentType="application/vnd.openxmlformats-officedocument.presentationml.tags+xml"/>
  <Override PartName="/ppt/theme/theme3.xml" ContentType="application/vnd.openxmlformats-officedocument.theme+xml"/>
  <Override PartName="/ppt/tags/tag14.xml" ContentType="application/vnd.openxmlformats-officedocument.presentationml.tags+xml"/>
  <Override PartName="/ppt/tags/tag15.xml" ContentType="application/vnd.openxmlformats-officedocument.presentationml.tags+xml"/>
  <Override PartName="/ppt/notesSlides/notesSlide1.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2.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3.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4.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5.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6.xml" ContentType="application/vnd.openxmlformats-officedocument.presentationml.notesSlide+xml"/>
  <Override PartName="/ppt/tags/tag2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9"/>
  </p:notesMasterIdLst>
  <p:handoutMasterIdLst>
    <p:handoutMasterId r:id="rId10"/>
  </p:handoutMasterIdLst>
  <p:sldIdLst>
    <p:sldId id="256" r:id="rId3"/>
    <p:sldId id="257" r:id="rId4"/>
    <p:sldId id="259" r:id="rId5"/>
    <p:sldId id="260" r:id="rId6"/>
    <p:sldId id="262" r:id="rId7"/>
    <p:sldId id="263" r:id="rId8"/>
  </p:sldIdLst>
  <p:sldSz cx="9144000" cy="6858000" type="screen4x3"/>
  <p:notesSz cx="9928225" cy="143573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824" autoAdjust="0"/>
    <p:restoredTop sz="94660"/>
  </p:normalViewPr>
  <p:slideViewPr>
    <p:cSldViewPr>
      <p:cViewPr varScale="1">
        <p:scale>
          <a:sx n="77" d="100"/>
          <a:sy n="77" d="100"/>
        </p:scale>
        <p:origin x="29" y="45"/>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tags" Target="../tags/tag14.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231" cy="717868"/>
          </a:xfrm>
          <a:prstGeom prst="rect">
            <a:avLst/>
          </a:prstGeom>
        </p:spPr>
        <p:txBody>
          <a:bodyPr vert="horz" lIns="138769" tIns="69385" rIns="138769" bIns="69385" rtlCol="0"/>
          <a:lstStyle>
            <a:lvl1pPr algn="l">
              <a:defRPr sz="1800"/>
            </a:lvl1pPr>
          </a:lstStyle>
          <a:p>
            <a:endParaRPr lang="en-GB"/>
          </a:p>
        </p:txBody>
      </p:sp>
      <p:sp>
        <p:nvSpPr>
          <p:cNvPr id="3" name="Date Placeholder 2"/>
          <p:cNvSpPr>
            <a:spLocks noGrp="1"/>
          </p:cNvSpPr>
          <p:nvPr>
            <p:ph type="dt" sz="quarter" idx="1"/>
          </p:nvPr>
        </p:nvSpPr>
        <p:spPr>
          <a:xfrm>
            <a:off x="5623697" y="0"/>
            <a:ext cx="4302231" cy="717868"/>
          </a:xfrm>
          <a:prstGeom prst="rect">
            <a:avLst/>
          </a:prstGeom>
        </p:spPr>
        <p:txBody>
          <a:bodyPr vert="horz" lIns="138769" tIns="69385" rIns="138769" bIns="69385" rtlCol="0"/>
          <a:lstStyle>
            <a:lvl1pPr algn="r">
              <a:defRPr sz="1800"/>
            </a:lvl1pPr>
          </a:lstStyle>
          <a:p>
            <a:fld id="{3342E919-F4DF-4F59-A3F4-6E2E3F5A8377}" type="datetimeFigureOut">
              <a:rPr lang="en-GB" smtClean="0"/>
              <a:t>09/06/2020</a:t>
            </a:fld>
            <a:endParaRPr lang="en-GB"/>
          </a:p>
        </p:txBody>
      </p:sp>
      <p:sp>
        <p:nvSpPr>
          <p:cNvPr id="4" name="Footer Placeholder 3"/>
          <p:cNvSpPr>
            <a:spLocks noGrp="1"/>
          </p:cNvSpPr>
          <p:nvPr>
            <p:ph type="ftr" sz="quarter" idx="2"/>
            <p:custDataLst>
              <p:tags r:id="rId2"/>
            </p:custDataLst>
          </p:nvPr>
        </p:nvSpPr>
        <p:spPr>
          <a:xfrm>
            <a:off x="0" y="13636990"/>
            <a:ext cx="9928225" cy="717868"/>
          </a:xfrm>
          <a:prstGeom prst="rect">
            <a:avLst/>
          </a:prstGeom>
        </p:spPr>
        <p:txBody>
          <a:bodyPr vert="horz" lIns="138769" tIns="69385" rIns="138769" bIns="69385" rtlCol="0" anchor="b"/>
          <a:lstStyle>
            <a:lvl1pPr algn="l">
              <a:defRPr sz="1800"/>
            </a:lvl1pPr>
          </a:lstStyle>
          <a:p>
            <a:pPr algn="ctr"/>
            <a:r>
              <a:rPr lang="en-GB" sz="1200">
                <a:solidFill>
                  <a:srgbClr val="0000FF"/>
                </a:solidFill>
                <a:latin typeface="Arial" panose="020B0604020202020204" pitchFamily="34" charset="0"/>
              </a:rPr>
              <a:t>OFFICIAL</a:t>
            </a:r>
          </a:p>
        </p:txBody>
      </p:sp>
      <p:sp>
        <p:nvSpPr>
          <p:cNvPr id="5" name="Slide Number Placeholder 4"/>
          <p:cNvSpPr>
            <a:spLocks noGrp="1"/>
          </p:cNvSpPr>
          <p:nvPr>
            <p:ph type="sldNum" sz="quarter" idx="3"/>
          </p:nvPr>
        </p:nvSpPr>
        <p:spPr>
          <a:xfrm>
            <a:off x="5623697" y="13636990"/>
            <a:ext cx="4302231" cy="717868"/>
          </a:xfrm>
          <a:prstGeom prst="rect">
            <a:avLst/>
          </a:prstGeom>
        </p:spPr>
        <p:txBody>
          <a:bodyPr vert="horz" lIns="138769" tIns="69385" rIns="138769" bIns="69385" rtlCol="0" anchor="b"/>
          <a:lstStyle>
            <a:lvl1pPr algn="r">
              <a:defRPr sz="1800"/>
            </a:lvl1pPr>
          </a:lstStyle>
          <a:p>
            <a:fld id="{025DE306-AA80-420F-AF75-8D2E5145F784}" type="slidenum">
              <a:rPr lang="en-GB" smtClean="0"/>
              <a:t>‹#›</a:t>
            </a:fld>
            <a:endParaRPr lang="en-GB"/>
          </a:p>
        </p:txBody>
      </p:sp>
    </p:spTree>
    <p:extLst>
      <p:ext uri="{BB962C8B-B14F-4D97-AF65-F5344CB8AC3E}">
        <p14:creationId xmlns:p14="http://schemas.microsoft.com/office/powerpoint/2010/main" val="321521188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2" Type="http://schemas.openxmlformats.org/officeDocument/2006/relationships/tags" Target="../tags/tag13.xml"/><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231" cy="717868"/>
          </a:xfrm>
          <a:prstGeom prst="rect">
            <a:avLst/>
          </a:prstGeom>
        </p:spPr>
        <p:txBody>
          <a:bodyPr vert="horz" lIns="138769" tIns="69385" rIns="138769" bIns="69385" rtlCol="0"/>
          <a:lstStyle>
            <a:lvl1pPr algn="l">
              <a:defRPr sz="1800"/>
            </a:lvl1pPr>
          </a:lstStyle>
          <a:p>
            <a:endParaRPr lang="en-GB"/>
          </a:p>
        </p:txBody>
      </p:sp>
      <p:sp>
        <p:nvSpPr>
          <p:cNvPr id="3" name="Date Placeholder 2"/>
          <p:cNvSpPr>
            <a:spLocks noGrp="1"/>
          </p:cNvSpPr>
          <p:nvPr>
            <p:ph type="dt" idx="1"/>
          </p:nvPr>
        </p:nvSpPr>
        <p:spPr>
          <a:xfrm>
            <a:off x="5623697" y="0"/>
            <a:ext cx="4302231" cy="717868"/>
          </a:xfrm>
          <a:prstGeom prst="rect">
            <a:avLst/>
          </a:prstGeom>
        </p:spPr>
        <p:txBody>
          <a:bodyPr vert="horz" lIns="138769" tIns="69385" rIns="138769" bIns="69385" rtlCol="0"/>
          <a:lstStyle>
            <a:lvl1pPr algn="r">
              <a:defRPr sz="1800"/>
            </a:lvl1pPr>
          </a:lstStyle>
          <a:p>
            <a:fld id="{DAEA59D6-8716-43F7-9DBE-09CC8F7FABE6}" type="datetimeFigureOut">
              <a:rPr lang="en-GB" smtClean="0"/>
              <a:t>09/06/2020</a:t>
            </a:fld>
            <a:endParaRPr lang="en-GB"/>
          </a:p>
        </p:txBody>
      </p:sp>
      <p:sp>
        <p:nvSpPr>
          <p:cNvPr id="4" name="Slide Image Placeholder 3"/>
          <p:cNvSpPr>
            <a:spLocks noGrp="1" noRot="1" noChangeAspect="1"/>
          </p:cNvSpPr>
          <p:nvPr>
            <p:ph type="sldImg" idx="2"/>
          </p:nvPr>
        </p:nvSpPr>
        <p:spPr>
          <a:xfrm>
            <a:off x="1374775" y="1076325"/>
            <a:ext cx="7178675" cy="5384800"/>
          </a:xfrm>
          <a:prstGeom prst="rect">
            <a:avLst/>
          </a:prstGeom>
          <a:noFill/>
          <a:ln w="12700">
            <a:solidFill>
              <a:prstClr val="black"/>
            </a:solidFill>
          </a:ln>
        </p:spPr>
        <p:txBody>
          <a:bodyPr vert="horz" lIns="138769" tIns="69385" rIns="138769" bIns="69385" rtlCol="0" anchor="ctr"/>
          <a:lstStyle/>
          <a:p>
            <a:endParaRPr lang="en-GB"/>
          </a:p>
        </p:txBody>
      </p:sp>
      <p:sp>
        <p:nvSpPr>
          <p:cNvPr id="5" name="Notes Placeholder 4"/>
          <p:cNvSpPr>
            <a:spLocks noGrp="1"/>
          </p:cNvSpPr>
          <p:nvPr>
            <p:ph type="body" sz="quarter" idx="3"/>
          </p:nvPr>
        </p:nvSpPr>
        <p:spPr>
          <a:xfrm>
            <a:off x="992823" y="6819741"/>
            <a:ext cx="7942580" cy="6460808"/>
          </a:xfrm>
          <a:prstGeom prst="rect">
            <a:avLst/>
          </a:prstGeom>
        </p:spPr>
        <p:txBody>
          <a:bodyPr vert="horz" lIns="138769" tIns="69385" rIns="138769" bIns="6938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custDataLst>
              <p:tags r:id="rId2"/>
            </p:custDataLst>
          </p:nvPr>
        </p:nvSpPr>
        <p:spPr>
          <a:xfrm>
            <a:off x="0" y="13636990"/>
            <a:ext cx="9928225" cy="717868"/>
          </a:xfrm>
          <a:prstGeom prst="rect">
            <a:avLst/>
          </a:prstGeom>
        </p:spPr>
        <p:txBody>
          <a:bodyPr vert="horz" lIns="138769" tIns="69385" rIns="138769" bIns="69385" rtlCol="0" anchor="b"/>
          <a:lstStyle>
            <a:lvl1pPr algn="ctr">
              <a:defRPr lang="en-GB" sz="1200" b="0" i="0" u="none">
                <a:solidFill>
                  <a:srgbClr val="0000FF"/>
                </a:solidFill>
                <a:latin typeface="Arial" panose="020B0604020202020204" pitchFamily="34" charset="0"/>
              </a:defRPr>
            </a:lvl1pPr>
          </a:lstStyle>
          <a:p>
            <a:r>
              <a:rPr lang="en-GB"/>
              <a:t>OFFICIAL</a:t>
            </a:r>
          </a:p>
        </p:txBody>
      </p:sp>
      <p:sp>
        <p:nvSpPr>
          <p:cNvPr id="7" name="Slide Number Placeholder 6"/>
          <p:cNvSpPr>
            <a:spLocks noGrp="1"/>
          </p:cNvSpPr>
          <p:nvPr>
            <p:ph type="sldNum" sz="quarter" idx="5"/>
          </p:nvPr>
        </p:nvSpPr>
        <p:spPr>
          <a:xfrm>
            <a:off x="5623697" y="13636990"/>
            <a:ext cx="4302231" cy="717868"/>
          </a:xfrm>
          <a:prstGeom prst="rect">
            <a:avLst/>
          </a:prstGeom>
        </p:spPr>
        <p:txBody>
          <a:bodyPr vert="horz" lIns="138769" tIns="69385" rIns="138769" bIns="69385" rtlCol="0" anchor="b"/>
          <a:lstStyle>
            <a:lvl1pPr algn="r">
              <a:defRPr sz="1800"/>
            </a:lvl1pPr>
          </a:lstStyle>
          <a:p>
            <a:fld id="{204527DF-3360-4D2C-BA20-846C4905A77E}" type="slidenum">
              <a:rPr lang="en-GB" smtClean="0"/>
              <a:t>‹#›</a:t>
            </a:fld>
            <a:endParaRPr lang="en-GB"/>
          </a:p>
        </p:txBody>
      </p:sp>
    </p:spTree>
    <p:extLst>
      <p:ext uri="{BB962C8B-B14F-4D97-AF65-F5344CB8AC3E}">
        <p14:creationId xmlns:p14="http://schemas.microsoft.com/office/powerpoint/2010/main" val="4087014790"/>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16.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18.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20.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22.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24.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custDataLst>
              <p:tags r:id="rId1"/>
            </p:custDataLst>
          </p:nvPr>
        </p:nvSpPr>
        <p:spPr/>
        <p:txBody>
          <a:bodyPr/>
          <a:lstStyle/>
          <a:p>
            <a:r>
              <a:rPr lang="en-GB"/>
              <a:t>OFFICIAL</a:t>
            </a:r>
          </a:p>
        </p:txBody>
      </p:sp>
      <p:sp>
        <p:nvSpPr>
          <p:cNvPr id="6" name="Slide Number Placeholder 5"/>
          <p:cNvSpPr>
            <a:spLocks noGrp="1"/>
          </p:cNvSpPr>
          <p:nvPr>
            <p:ph type="sldNum" sz="quarter" idx="12"/>
          </p:nvPr>
        </p:nvSpPr>
        <p:spPr/>
        <p:txBody>
          <a:bodyPr/>
          <a:lstStyle/>
          <a:p>
            <a:fld id="{204527DF-3360-4D2C-BA20-846C4905A77E}" type="slidenum">
              <a:rPr lang="en-GB" smtClean="0"/>
              <a:t>1</a:t>
            </a:fld>
            <a:endParaRPr lang="en-GB"/>
          </a:p>
        </p:txBody>
      </p:sp>
    </p:spTree>
    <p:extLst>
      <p:ext uri="{BB962C8B-B14F-4D97-AF65-F5344CB8AC3E}">
        <p14:creationId xmlns:p14="http://schemas.microsoft.com/office/powerpoint/2010/main" val="153893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custDataLst>
              <p:tags r:id="rId1"/>
            </p:custDataLst>
          </p:nvPr>
        </p:nvSpPr>
        <p:spPr/>
        <p:txBody>
          <a:bodyPr/>
          <a:lstStyle/>
          <a:p>
            <a:r>
              <a:rPr lang="en-GB"/>
              <a:t>OFFICIAL</a:t>
            </a:r>
          </a:p>
        </p:txBody>
      </p:sp>
      <p:sp>
        <p:nvSpPr>
          <p:cNvPr id="6" name="Slide Number Placeholder 5"/>
          <p:cNvSpPr>
            <a:spLocks noGrp="1"/>
          </p:cNvSpPr>
          <p:nvPr>
            <p:ph type="sldNum" sz="quarter" idx="12"/>
          </p:nvPr>
        </p:nvSpPr>
        <p:spPr/>
        <p:txBody>
          <a:bodyPr/>
          <a:lstStyle/>
          <a:p>
            <a:fld id="{204527DF-3360-4D2C-BA20-846C4905A77E}" type="slidenum">
              <a:rPr lang="en-GB" smtClean="0"/>
              <a:t>2</a:t>
            </a:fld>
            <a:endParaRPr lang="en-GB"/>
          </a:p>
        </p:txBody>
      </p:sp>
    </p:spTree>
    <p:extLst>
      <p:ext uri="{BB962C8B-B14F-4D97-AF65-F5344CB8AC3E}">
        <p14:creationId xmlns:p14="http://schemas.microsoft.com/office/powerpoint/2010/main" val="2458223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custDataLst>
              <p:tags r:id="rId1"/>
            </p:custDataLst>
          </p:nvPr>
        </p:nvSpPr>
        <p:spPr/>
        <p:txBody>
          <a:bodyPr/>
          <a:lstStyle/>
          <a:p>
            <a:r>
              <a:rPr lang="en-GB"/>
              <a:t>OFFICIAL</a:t>
            </a:r>
          </a:p>
        </p:txBody>
      </p:sp>
      <p:sp>
        <p:nvSpPr>
          <p:cNvPr id="6" name="Slide Number Placeholder 5"/>
          <p:cNvSpPr>
            <a:spLocks noGrp="1"/>
          </p:cNvSpPr>
          <p:nvPr>
            <p:ph type="sldNum" sz="quarter" idx="12"/>
          </p:nvPr>
        </p:nvSpPr>
        <p:spPr/>
        <p:txBody>
          <a:bodyPr/>
          <a:lstStyle/>
          <a:p>
            <a:fld id="{204527DF-3360-4D2C-BA20-846C4905A77E}" type="slidenum">
              <a:rPr lang="en-GB" smtClean="0"/>
              <a:t>3</a:t>
            </a:fld>
            <a:endParaRPr lang="en-GB"/>
          </a:p>
        </p:txBody>
      </p:sp>
    </p:spTree>
    <p:extLst>
      <p:ext uri="{BB962C8B-B14F-4D97-AF65-F5344CB8AC3E}">
        <p14:creationId xmlns:p14="http://schemas.microsoft.com/office/powerpoint/2010/main" val="2458223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custDataLst>
              <p:tags r:id="rId1"/>
            </p:custDataLst>
          </p:nvPr>
        </p:nvSpPr>
        <p:spPr/>
        <p:txBody>
          <a:bodyPr/>
          <a:lstStyle/>
          <a:p>
            <a:r>
              <a:rPr lang="en-GB"/>
              <a:t>OFFICIAL</a:t>
            </a:r>
          </a:p>
        </p:txBody>
      </p:sp>
      <p:sp>
        <p:nvSpPr>
          <p:cNvPr id="6" name="Slide Number Placeholder 5"/>
          <p:cNvSpPr>
            <a:spLocks noGrp="1"/>
          </p:cNvSpPr>
          <p:nvPr>
            <p:ph type="sldNum" sz="quarter" idx="12"/>
          </p:nvPr>
        </p:nvSpPr>
        <p:spPr/>
        <p:txBody>
          <a:bodyPr/>
          <a:lstStyle/>
          <a:p>
            <a:fld id="{204527DF-3360-4D2C-BA20-846C4905A77E}" type="slidenum">
              <a:rPr lang="en-GB" smtClean="0"/>
              <a:t>4</a:t>
            </a:fld>
            <a:endParaRPr lang="en-GB"/>
          </a:p>
        </p:txBody>
      </p:sp>
    </p:spTree>
    <p:extLst>
      <p:ext uri="{BB962C8B-B14F-4D97-AF65-F5344CB8AC3E}">
        <p14:creationId xmlns:p14="http://schemas.microsoft.com/office/powerpoint/2010/main" val="2458223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custDataLst>
              <p:tags r:id="rId1"/>
            </p:custDataLst>
          </p:nvPr>
        </p:nvSpPr>
        <p:spPr/>
        <p:txBody>
          <a:bodyPr/>
          <a:lstStyle/>
          <a:p>
            <a:r>
              <a:rPr lang="en-GB"/>
              <a:t>OFFICIAL</a:t>
            </a:r>
          </a:p>
        </p:txBody>
      </p:sp>
      <p:sp>
        <p:nvSpPr>
          <p:cNvPr id="6" name="Slide Number Placeholder 5"/>
          <p:cNvSpPr>
            <a:spLocks noGrp="1"/>
          </p:cNvSpPr>
          <p:nvPr>
            <p:ph type="sldNum" sz="quarter" idx="12"/>
          </p:nvPr>
        </p:nvSpPr>
        <p:spPr/>
        <p:txBody>
          <a:bodyPr/>
          <a:lstStyle/>
          <a:p>
            <a:fld id="{204527DF-3360-4D2C-BA20-846C4905A77E}" type="slidenum">
              <a:rPr lang="en-GB" smtClean="0"/>
              <a:t>5</a:t>
            </a:fld>
            <a:endParaRPr lang="en-GB"/>
          </a:p>
        </p:txBody>
      </p:sp>
    </p:spTree>
    <p:extLst>
      <p:ext uri="{BB962C8B-B14F-4D97-AF65-F5344CB8AC3E}">
        <p14:creationId xmlns:p14="http://schemas.microsoft.com/office/powerpoint/2010/main" val="2458223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custDataLst>
              <p:tags r:id="rId1"/>
            </p:custDataLst>
          </p:nvPr>
        </p:nvSpPr>
        <p:spPr/>
        <p:txBody>
          <a:bodyPr/>
          <a:lstStyle/>
          <a:p>
            <a:r>
              <a:rPr lang="en-GB"/>
              <a:t>OFFICIAL</a:t>
            </a:r>
          </a:p>
        </p:txBody>
      </p:sp>
      <p:sp>
        <p:nvSpPr>
          <p:cNvPr id="6" name="Slide Number Placeholder 5"/>
          <p:cNvSpPr>
            <a:spLocks noGrp="1"/>
          </p:cNvSpPr>
          <p:nvPr>
            <p:ph type="sldNum" sz="quarter" idx="12"/>
          </p:nvPr>
        </p:nvSpPr>
        <p:spPr/>
        <p:txBody>
          <a:bodyPr/>
          <a:lstStyle/>
          <a:p>
            <a:fld id="{204527DF-3360-4D2C-BA20-846C4905A77E}" type="slidenum">
              <a:rPr lang="en-GB" smtClean="0"/>
              <a:t>6</a:t>
            </a:fld>
            <a:endParaRPr lang="en-GB"/>
          </a:p>
        </p:txBody>
      </p:sp>
    </p:spTree>
    <p:extLst>
      <p:ext uri="{BB962C8B-B14F-4D97-AF65-F5344CB8AC3E}">
        <p14:creationId xmlns:p14="http://schemas.microsoft.com/office/powerpoint/2010/main" val="2545555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1EDE8CD-E4BF-4107-8B90-5F7157F0BE59}" type="datetimeFigureOut">
              <a:rPr lang="en-GB" smtClean="0"/>
              <a:t>09/06/2020</a:t>
            </a:fld>
            <a:endParaRPr lang="en-GB"/>
          </a:p>
        </p:txBody>
      </p:sp>
      <p:sp>
        <p:nvSpPr>
          <p:cNvPr id="19" name="Footer Placeholder 18"/>
          <p:cNvSpPr>
            <a:spLocks noGrp="1"/>
          </p:cNvSpPr>
          <p:nvPr>
            <p:ph type="ftr" sz="quarter" idx="11"/>
            <p:custDataLst>
              <p:tags r:id="rId1"/>
            </p:custDataLst>
          </p:nvPr>
        </p:nvSpPr>
        <p:spPr/>
        <p:txBody>
          <a:bodyPr/>
          <a:lstStyle>
            <a:lvl1pPr>
              <a:defRPr lang="en-GB" sz="1200" b="0" i="0" u="none">
                <a:solidFill>
                  <a:srgbClr val="0000FF"/>
                </a:solidFill>
                <a:latin typeface="Arial" panose="020B0604020202020204" pitchFamily="34" charset="0"/>
              </a:defRPr>
            </a:lvl1pPr>
            <a:extLst/>
          </a:lstStyle>
          <a:p>
            <a:r>
              <a:rPr lang="en-GB"/>
              <a:t>OFFICIAL</a:t>
            </a: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5EBEC25-0886-432F-82CD-E70F339A82E3}"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1EDE8CD-E4BF-4107-8B90-5F7157F0BE59}" type="datetimeFigureOut">
              <a:rPr lang="en-GB" smtClean="0"/>
              <a:t>09/06/2020</a:t>
            </a:fld>
            <a:endParaRPr lang="en-GB"/>
          </a:p>
        </p:txBody>
      </p:sp>
      <p:sp>
        <p:nvSpPr>
          <p:cNvPr id="5" name="Footer Placeholder 4"/>
          <p:cNvSpPr>
            <a:spLocks noGrp="1"/>
          </p:cNvSpPr>
          <p:nvPr>
            <p:ph type="ftr" sz="quarter" idx="11"/>
            <p:custDataLst>
              <p:tags r:id="rId1"/>
            </p:custDataLst>
          </p:nvPr>
        </p:nvSpPr>
        <p:spPr/>
        <p:txBody>
          <a:bodyPr/>
          <a:lstStyle>
            <a:lvl1pPr>
              <a:defRPr lang="en-GB" sz="1200" b="0" i="0" u="none">
                <a:solidFill>
                  <a:srgbClr val="0000FF"/>
                </a:solidFill>
                <a:latin typeface="Arial"/>
              </a:defRPr>
            </a:lvl1pPr>
            <a:extLst/>
          </a:lstStyle>
          <a:p>
            <a:r>
              <a:rPr lang="en-GB"/>
              <a:t>OFFICIAL</a:t>
            </a:r>
          </a:p>
        </p:txBody>
      </p:sp>
      <p:sp>
        <p:nvSpPr>
          <p:cNvPr id="6" name="Slide Number Placeholder 5"/>
          <p:cNvSpPr>
            <a:spLocks noGrp="1"/>
          </p:cNvSpPr>
          <p:nvPr>
            <p:ph type="sldNum" sz="quarter" idx="12"/>
          </p:nvPr>
        </p:nvSpPr>
        <p:spPr/>
        <p:txBody>
          <a:bodyPr/>
          <a:lstStyle/>
          <a:p>
            <a:fld id="{45EBEC25-0886-432F-82CD-E70F339A82E3}"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1EDE8CD-E4BF-4107-8B90-5F7157F0BE59}" type="datetimeFigureOut">
              <a:rPr lang="en-GB" smtClean="0"/>
              <a:t>09/06/2020</a:t>
            </a:fld>
            <a:endParaRPr lang="en-GB"/>
          </a:p>
        </p:txBody>
      </p:sp>
      <p:sp>
        <p:nvSpPr>
          <p:cNvPr id="5" name="Footer Placeholder 4"/>
          <p:cNvSpPr>
            <a:spLocks noGrp="1"/>
          </p:cNvSpPr>
          <p:nvPr>
            <p:ph type="ftr" sz="quarter" idx="11"/>
            <p:custDataLst>
              <p:tags r:id="rId1"/>
            </p:custDataLst>
          </p:nvPr>
        </p:nvSpPr>
        <p:spPr/>
        <p:txBody>
          <a:bodyPr/>
          <a:lstStyle>
            <a:lvl1pPr>
              <a:defRPr lang="en-GB" sz="1200" b="0" i="0" u="none">
                <a:solidFill>
                  <a:srgbClr val="0000FF"/>
                </a:solidFill>
                <a:latin typeface="Arial"/>
              </a:defRPr>
            </a:lvl1pPr>
            <a:extLst/>
          </a:lstStyle>
          <a:p>
            <a:r>
              <a:rPr lang="en-GB"/>
              <a:t>OFFICIAL</a:t>
            </a:r>
          </a:p>
        </p:txBody>
      </p:sp>
      <p:sp>
        <p:nvSpPr>
          <p:cNvPr id="6" name="Slide Number Placeholder 5"/>
          <p:cNvSpPr>
            <a:spLocks noGrp="1"/>
          </p:cNvSpPr>
          <p:nvPr>
            <p:ph type="sldNum" sz="quarter" idx="12"/>
          </p:nvPr>
        </p:nvSpPr>
        <p:spPr/>
        <p:txBody>
          <a:bodyPr/>
          <a:lstStyle/>
          <a:p>
            <a:fld id="{45EBEC25-0886-432F-82CD-E70F339A82E3}"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1EDE8CD-E4BF-4107-8B90-5F7157F0BE59}" type="datetimeFigureOut">
              <a:rPr lang="en-GB" smtClean="0"/>
              <a:t>09/06/2020</a:t>
            </a:fld>
            <a:endParaRPr lang="en-GB"/>
          </a:p>
        </p:txBody>
      </p:sp>
      <p:sp>
        <p:nvSpPr>
          <p:cNvPr id="5" name="Footer Placeholder 4"/>
          <p:cNvSpPr>
            <a:spLocks noGrp="1"/>
          </p:cNvSpPr>
          <p:nvPr>
            <p:ph type="ftr" sz="quarter" idx="11"/>
            <p:custDataLst>
              <p:tags r:id="rId1"/>
            </p:custDataLst>
          </p:nvPr>
        </p:nvSpPr>
        <p:spPr/>
        <p:txBody>
          <a:bodyPr/>
          <a:lstStyle>
            <a:lvl1pPr>
              <a:defRPr lang="en-GB" sz="1200" b="0" i="0" u="none">
                <a:solidFill>
                  <a:srgbClr val="0000FF"/>
                </a:solidFill>
                <a:latin typeface="Arial" panose="020B0604020202020204" pitchFamily="34" charset="0"/>
              </a:defRPr>
            </a:lvl1pPr>
            <a:extLst/>
          </a:lstStyle>
          <a:p>
            <a:r>
              <a:rPr lang="en-GB"/>
              <a:t>OFFICIAL</a:t>
            </a:r>
          </a:p>
        </p:txBody>
      </p:sp>
      <p:sp>
        <p:nvSpPr>
          <p:cNvPr id="6" name="Slide Number Placeholder 5"/>
          <p:cNvSpPr>
            <a:spLocks noGrp="1"/>
          </p:cNvSpPr>
          <p:nvPr>
            <p:ph type="sldNum" sz="quarter" idx="12"/>
          </p:nvPr>
        </p:nvSpPr>
        <p:spPr/>
        <p:txBody>
          <a:bodyPr/>
          <a:lstStyle/>
          <a:p>
            <a:fld id="{45EBEC25-0886-432F-82CD-E70F339A82E3}" type="slidenum">
              <a:rPr lang="en-GB" smtClean="0"/>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1EDE8CD-E4BF-4107-8B90-5F7157F0BE59}" type="datetimeFigureOut">
              <a:rPr lang="en-GB" smtClean="0"/>
              <a:t>09/06/2020</a:t>
            </a:fld>
            <a:endParaRPr lang="en-GB"/>
          </a:p>
        </p:txBody>
      </p:sp>
      <p:sp>
        <p:nvSpPr>
          <p:cNvPr id="5" name="Footer Placeholder 4"/>
          <p:cNvSpPr>
            <a:spLocks noGrp="1"/>
          </p:cNvSpPr>
          <p:nvPr>
            <p:ph type="ftr" sz="quarter" idx="11"/>
            <p:custDataLst>
              <p:tags r:id="rId1"/>
            </p:custDataLst>
          </p:nvPr>
        </p:nvSpPr>
        <p:spPr/>
        <p:txBody>
          <a:bodyPr/>
          <a:lstStyle>
            <a:lvl1pPr>
              <a:defRPr lang="en-GB" sz="1200" b="0" i="0" u="none">
                <a:solidFill>
                  <a:srgbClr val="0000FF"/>
                </a:solidFill>
                <a:latin typeface="Arial"/>
              </a:defRPr>
            </a:lvl1pPr>
            <a:extLst/>
          </a:lstStyle>
          <a:p>
            <a:r>
              <a:rPr lang="en-GB"/>
              <a:t>OFFICIAL</a:t>
            </a:r>
          </a:p>
        </p:txBody>
      </p:sp>
      <p:sp>
        <p:nvSpPr>
          <p:cNvPr id="6" name="Slide Number Placeholder 5"/>
          <p:cNvSpPr>
            <a:spLocks noGrp="1"/>
          </p:cNvSpPr>
          <p:nvPr>
            <p:ph type="sldNum" sz="quarter" idx="12"/>
          </p:nvPr>
        </p:nvSpPr>
        <p:spPr/>
        <p:txBody>
          <a:bodyPr/>
          <a:lstStyle/>
          <a:p>
            <a:fld id="{45EBEC25-0886-432F-82CD-E70F339A82E3}"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1EDE8CD-E4BF-4107-8B90-5F7157F0BE59}" type="datetimeFigureOut">
              <a:rPr lang="en-GB" smtClean="0"/>
              <a:t>09/06/2020</a:t>
            </a:fld>
            <a:endParaRPr lang="en-GB"/>
          </a:p>
        </p:txBody>
      </p:sp>
      <p:sp>
        <p:nvSpPr>
          <p:cNvPr id="6" name="Footer Placeholder 5"/>
          <p:cNvSpPr>
            <a:spLocks noGrp="1"/>
          </p:cNvSpPr>
          <p:nvPr>
            <p:ph type="ftr" sz="quarter" idx="11"/>
            <p:custDataLst>
              <p:tags r:id="rId1"/>
            </p:custDataLst>
          </p:nvPr>
        </p:nvSpPr>
        <p:spPr/>
        <p:txBody>
          <a:bodyPr/>
          <a:lstStyle>
            <a:lvl1pPr>
              <a:defRPr lang="en-GB" sz="1200" b="0" i="0" u="none">
                <a:solidFill>
                  <a:srgbClr val="0000FF"/>
                </a:solidFill>
                <a:latin typeface="Arial"/>
              </a:defRPr>
            </a:lvl1pPr>
            <a:extLst/>
          </a:lstStyle>
          <a:p>
            <a:r>
              <a:rPr lang="en-GB"/>
              <a:t>OFFICIAL</a:t>
            </a:r>
          </a:p>
        </p:txBody>
      </p:sp>
      <p:sp>
        <p:nvSpPr>
          <p:cNvPr id="7" name="Slide Number Placeholder 6"/>
          <p:cNvSpPr>
            <a:spLocks noGrp="1"/>
          </p:cNvSpPr>
          <p:nvPr>
            <p:ph type="sldNum" sz="quarter" idx="12"/>
          </p:nvPr>
        </p:nvSpPr>
        <p:spPr/>
        <p:txBody>
          <a:bodyPr/>
          <a:lstStyle/>
          <a:p>
            <a:fld id="{45EBEC25-0886-432F-82CD-E70F339A82E3}" type="slidenum">
              <a:rPr lang="en-GB" smtClean="0"/>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1EDE8CD-E4BF-4107-8B90-5F7157F0BE59}" type="datetimeFigureOut">
              <a:rPr lang="en-GB" smtClean="0"/>
              <a:t>09/06/2020</a:t>
            </a:fld>
            <a:endParaRPr lang="en-GB"/>
          </a:p>
        </p:txBody>
      </p:sp>
      <p:sp>
        <p:nvSpPr>
          <p:cNvPr id="8" name="Footer Placeholder 7"/>
          <p:cNvSpPr>
            <a:spLocks noGrp="1"/>
          </p:cNvSpPr>
          <p:nvPr>
            <p:ph type="ftr" sz="quarter" idx="11"/>
            <p:custDataLst>
              <p:tags r:id="rId1"/>
            </p:custDataLst>
          </p:nvPr>
        </p:nvSpPr>
        <p:spPr/>
        <p:txBody>
          <a:bodyPr/>
          <a:lstStyle>
            <a:lvl1pPr>
              <a:defRPr lang="en-GB" sz="1200" b="0" i="0" u="none">
                <a:solidFill>
                  <a:srgbClr val="0000FF"/>
                </a:solidFill>
                <a:latin typeface="Arial"/>
              </a:defRPr>
            </a:lvl1pPr>
            <a:extLst/>
          </a:lstStyle>
          <a:p>
            <a:r>
              <a:rPr lang="en-GB"/>
              <a:t>OFFICIAL</a:t>
            </a:r>
          </a:p>
        </p:txBody>
      </p:sp>
      <p:sp>
        <p:nvSpPr>
          <p:cNvPr id="9" name="Slide Number Placeholder 8"/>
          <p:cNvSpPr>
            <a:spLocks noGrp="1"/>
          </p:cNvSpPr>
          <p:nvPr>
            <p:ph type="sldNum" sz="quarter" idx="12"/>
          </p:nvPr>
        </p:nvSpPr>
        <p:spPr/>
        <p:txBody>
          <a:bodyPr/>
          <a:lstStyle/>
          <a:p>
            <a:fld id="{45EBEC25-0886-432F-82CD-E70F339A82E3}"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1EDE8CD-E4BF-4107-8B90-5F7157F0BE59}" type="datetimeFigureOut">
              <a:rPr lang="en-GB" smtClean="0"/>
              <a:t>09/06/2020</a:t>
            </a:fld>
            <a:endParaRPr lang="en-GB"/>
          </a:p>
        </p:txBody>
      </p:sp>
      <p:sp>
        <p:nvSpPr>
          <p:cNvPr id="4" name="Footer Placeholder 3"/>
          <p:cNvSpPr>
            <a:spLocks noGrp="1"/>
          </p:cNvSpPr>
          <p:nvPr>
            <p:ph type="ftr" sz="quarter" idx="11"/>
            <p:custDataLst>
              <p:tags r:id="rId1"/>
            </p:custDataLst>
          </p:nvPr>
        </p:nvSpPr>
        <p:spPr/>
        <p:txBody>
          <a:bodyPr/>
          <a:lstStyle>
            <a:lvl1pPr>
              <a:defRPr lang="en-GB" sz="1200" b="0" i="0" u="none">
                <a:solidFill>
                  <a:srgbClr val="0000FF"/>
                </a:solidFill>
                <a:latin typeface="Arial"/>
              </a:defRPr>
            </a:lvl1pPr>
            <a:extLst/>
          </a:lstStyle>
          <a:p>
            <a:r>
              <a:rPr lang="en-GB"/>
              <a:t>OFFICIAL</a:t>
            </a:r>
          </a:p>
        </p:txBody>
      </p:sp>
      <p:sp>
        <p:nvSpPr>
          <p:cNvPr id="5" name="Slide Number Placeholder 4"/>
          <p:cNvSpPr>
            <a:spLocks noGrp="1"/>
          </p:cNvSpPr>
          <p:nvPr>
            <p:ph type="sldNum" sz="quarter" idx="12"/>
          </p:nvPr>
        </p:nvSpPr>
        <p:spPr/>
        <p:txBody>
          <a:bodyPr/>
          <a:lstStyle/>
          <a:p>
            <a:fld id="{45EBEC25-0886-432F-82CD-E70F339A82E3}" type="slidenum">
              <a:rPr lang="en-GB" smtClean="0"/>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DE8CD-E4BF-4107-8B90-5F7157F0BE59}" type="datetimeFigureOut">
              <a:rPr lang="en-GB" smtClean="0"/>
              <a:t>09/06/2020</a:t>
            </a:fld>
            <a:endParaRPr lang="en-GB"/>
          </a:p>
        </p:txBody>
      </p:sp>
      <p:sp>
        <p:nvSpPr>
          <p:cNvPr id="3" name="Footer Placeholder 2"/>
          <p:cNvSpPr>
            <a:spLocks noGrp="1"/>
          </p:cNvSpPr>
          <p:nvPr>
            <p:ph type="ftr" sz="quarter" idx="11"/>
            <p:custDataLst>
              <p:tags r:id="rId1"/>
            </p:custDataLst>
          </p:nvPr>
        </p:nvSpPr>
        <p:spPr/>
        <p:txBody>
          <a:bodyPr/>
          <a:lstStyle>
            <a:lvl1pPr>
              <a:defRPr lang="en-GB" sz="1200" b="0" i="0" u="none">
                <a:solidFill>
                  <a:srgbClr val="0000FF"/>
                </a:solidFill>
                <a:latin typeface="Arial"/>
              </a:defRPr>
            </a:lvl1pPr>
            <a:extLst/>
          </a:lstStyle>
          <a:p>
            <a:r>
              <a:rPr lang="en-GB"/>
              <a:t>OFFICIAL</a:t>
            </a:r>
          </a:p>
        </p:txBody>
      </p:sp>
      <p:sp>
        <p:nvSpPr>
          <p:cNvPr id="4" name="Slide Number Placeholder 3"/>
          <p:cNvSpPr>
            <a:spLocks noGrp="1"/>
          </p:cNvSpPr>
          <p:nvPr>
            <p:ph type="sldNum" sz="quarter" idx="12"/>
          </p:nvPr>
        </p:nvSpPr>
        <p:spPr/>
        <p:txBody>
          <a:bodyPr/>
          <a:lstStyle/>
          <a:p>
            <a:fld id="{45EBEC25-0886-432F-82CD-E70F339A82E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F1EDE8CD-E4BF-4107-8B90-5F7157F0BE59}" type="datetimeFigureOut">
              <a:rPr lang="en-GB" smtClean="0"/>
              <a:t>09/06/2020</a:t>
            </a:fld>
            <a:endParaRPr lang="en-GB"/>
          </a:p>
        </p:txBody>
      </p:sp>
      <p:sp>
        <p:nvSpPr>
          <p:cNvPr id="6" name="Footer Placeholder 5"/>
          <p:cNvSpPr>
            <a:spLocks noGrp="1"/>
          </p:cNvSpPr>
          <p:nvPr>
            <p:ph type="ftr" sz="quarter" idx="11"/>
            <p:custDataLst>
              <p:tags r:id="rId1"/>
            </p:custDataLst>
          </p:nvPr>
        </p:nvSpPr>
        <p:spPr/>
        <p:txBody>
          <a:bodyPr/>
          <a:lstStyle>
            <a:lvl1pPr>
              <a:defRPr lang="en-GB" sz="1200" b="0" i="0" u="none">
                <a:solidFill>
                  <a:srgbClr val="0000FF"/>
                </a:solidFill>
                <a:latin typeface="Arial"/>
              </a:defRPr>
            </a:lvl1pPr>
            <a:extLst/>
          </a:lstStyle>
          <a:p>
            <a:r>
              <a:rPr lang="en-GB"/>
              <a:t>OFFICIAL</a:t>
            </a:r>
          </a:p>
        </p:txBody>
      </p:sp>
      <p:sp>
        <p:nvSpPr>
          <p:cNvPr id="7" name="Slide Number Placeholder 6"/>
          <p:cNvSpPr>
            <a:spLocks noGrp="1"/>
          </p:cNvSpPr>
          <p:nvPr>
            <p:ph type="sldNum" sz="quarter" idx="12"/>
          </p:nvPr>
        </p:nvSpPr>
        <p:spPr/>
        <p:txBody>
          <a:bodyPr/>
          <a:lstStyle/>
          <a:p>
            <a:fld id="{45EBEC25-0886-432F-82CD-E70F339A82E3}"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1EDE8CD-E4BF-4107-8B90-5F7157F0BE59}" type="datetimeFigureOut">
              <a:rPr lang="en-GB" smtClean="0"/>
              <a:t>09/06/2020</a:t>
            </a:fld>
            <a:endParaRPr lang="en-GB"/>
          </a:p>
        </p:txBody>
      </p:sp>
      <p:sp>
        <p:nvSpPr>
          <p:cNvPr id="6" name="Footer Placeholder 5"/>
          <p:cNvSpPr>
            <a:spLocks noGrp="1"/>
          </p:cNvSpPr>
          <p:nvPr>
            <p:ph type="ftr" sz="quarter" idx="11"/>
            <p:custDataLst>
              <p:tags r:id="rId1"/>
            </p:custDataLst>
          </p:nvPr>
        </p:nvSpPr>
        <p:spPr>
          <a:xfrm>
            <a:off x="0" y="6407944"/>
            <a:ext cx="9144000" cy="365125"/>
          </a:xfrm>
        </p:spPr>
        <p:txBody>
          <a:bodyPr/>
          <a:lstStyle>
            <a:lvl1pPr>
              <a:defRPr lang="en-GB" sz="1200" b="0" i="0" u="none">
                <a:solidFill>
                  <a:srgbClr val="0000FF"/>
                </a:solidFill>
                <a:latin typeface="Arial"/>
              </a:defRPr>
            </a:lvl1pPr>
            <a:extLst/>
          </a:lstStyle>
          <a:p>
            <a:r>
              <a:rPr lang="en-GB"/>
              <a:t>OFFICIAL</a:t>
            </a: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5EBEC25-0886-432F-82CD-E70F339A82E3}"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1EDE8CD-E4BF-4107-8B90-5F7157F0BE59}" type="datetimeFigureOut">
              <a:rPr lang="en-GB" smtClean="0"/>
              <a:t>09/06/2020</a:t>
            </a:fld>
            <a:endParaRPr lang="en-GB"/>
          </a:p>
        </p:txBody>
      </p:sp>
      <p:sp>
        <p:nvSpPr>
          <p:cNvPr id="22" name="Footer Placeholder 21"/>
          <p:cNvSpPr>
            <a:spLocks noGrp="1"/>
          </p:cNvSpPr>
          <p:nvPr>
            <p:ph type="ftr" sz="quarter" idx="3"/>
            <p:custDataLst>
              <p:tags r:id="rId13"/>
            </p:custDataLst>
          </p:nvPr>
        </p:nvSpPr>
        <p:spPr>
          <a:xfrm>
            <a:off x="0" y="6407944"/>
            <a:ext cx="9144000" cy="365125"/>
          </a:xfrm>
          <a:prstGeom prst="rect">
            <a:avLst/>
          </a:prstGeom>
        </p:spPr>
        <p:txBody>
          <a:bodyPr vert="horz" anchor="b"/>
          <a:lstStyle>
            <a:lvl1pPr algn="ctr" eaLnBrk="1" latinLnBrk="0" hangingPunct="1">
              <a:defRPr lang="en-GB" sz="1200" b="0" i="0" u="none">
                <a:solidFill>
                  <a:srgbClr val="0000FF"/>
                </a:solidFill>
                <a:latin typeface="Arial"/>
              </a:defRPr>
            </a:lvl1pPr>
            <a:extLst/>
          </a:lstStyle>
          <a:p>
            <a:r>
              <a:rPr lang="en-GB"/>
              <a:t>OFFICIAL</a:t>
            </a: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5EBEC25-0886-432F-82CD-E70F339A82E3}"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5.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2.xml"/><Relationship Id="rId7"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1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9.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notesSlide" Target="../notesSlides/notesSlide4.xml"/><Relationship Id="rId7"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tags" Target="../tags/tag2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3.png"/><Relationship Id="rId9"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3.xml"/><Relationship Id="rId6" Type="http://schemas.openxmlformats.org/officeDocument/2006/relationships/image" Target="../media/image16.png"/><Relationship Id="rId5" Type="http://schemas.openxmlformats.org/officeDocument/2006/relationships/image" Target="../media/image11.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5.xml"/><Relationship Id="rId5" Type="http://schemas.openxmlformats.org/officeDocument/2006/relationships/hyperlink" Target="mailto:MacclesfieldCIN&amp;CPAdmin@cheshireeast.gov.uk" TargetMode="External"/><Relationship Id="rId4" Type="http://schemas.openxmlformats.org/officeDocument/2006/relationships/hyperlink" Target="mailto:AdminCreweCiN&amp;CP@cheshireeast.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83768" y="3501008"/>
            <a:ext cx="3816424" cy="720080"/>
          </a:xfrm>
        </p:spPr>
        <p:txBody>
          <a:bodyPr>
            <a:normAutofit/>
          </a:bodyPr>
          <a:lstStyle/>
          <a:p>
            <a:r>
              <a:rPr lang="en-GB" sz="3200" dirty="0">
                <a:solidFill>
                  <a:schemeClr val="tx1"/>
                </a:solidFill>
                <a:latin typeface="Arial" panose="020B0604020202020204" pitchFamily="34" charset="0"/>
                <a:cs typeface="Arial" panose="020B0604020202020204" pitchFamily="34" charset="0"/>
              </a:rPr>
              <a:t>Step Up/Step Down</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664" y="548680"/>
            <a:ext cx="5133975" cy="2664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Footer Placeholder 4">
            <a:extLst>
              <a:ext uri="{FF2B5EF4-FFF2-40B4-BE49-F238E27FC236}">
                <a16:creationId xmlns:a16="http://schemas.microsoft.com/office/drawing/2014/main" id="{C25E8F9C-5B24-4C16-BE93-7BB1726B08E8}"/>
              </a:ext>
            </a:extLst>
          </p:cNvPr>
          <p:cNvSpPr>
            <a:spLocks noGrp="1"/>
          </p:cNvSpPr>
          <p:nvPr>
            <p:ph type="ftr" sz="quarter" idx="11"/>
            <p:custDataLst>
              <p:tags r:id="rId1"/>
            </p:custDataLst>
          </p:nvPr>
        </p:nvSpPr>
        <p:spPr/>
        <p:txBody>
          <a:bodyPr/>
          <a:lstStyle/>
          <a:p>
            <a:r>
              <a:rPr lang="en-GB"/>
              <a:t>OFFICIAL</a:t>
            </a:r>
          </a:p>
        </p:txBody>
      </p:sp>
    </p:spTree>
    <p:extLst>
      <p:ext uri="{BB962C8B-B14F-4D97-AF65-F5344CB8AC3E}">
        <p14:creationId xmlns:p14="http://schemas.microsoft.com/office/powerpoint/2010/main" val="746069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229600" cy="576064"/>
          </a:xfrm>
        </p:spPr>
        <p:txBody>
          <a:bodyPr>
            <a:normAutofit/>
          </a:bodyPr>
          <a:lstStyle/>
          <a:p>
            <a:r>
              <a:rPr lang="en-GB" sz="2500" b="0" dirty="0">
                <a:solidFill>
                  <a:schemeClr val="tx1"/>
                </a:solidFill>
                <a:effectLst/>
                <a:latin typeface="Arial" panose="020B0604020202020204" pitchFamily="34" charset="0"/>
                <a:cs typeface="Arial" panose="020B0604020202020204" pitchFamily="34" charset="0"/>
              </a:rPr>
              <a:t>Step Down From C&amp;F Assessment.</a:t>
            </a:r>
            <a:endParaRPr lang="en-GB" sz="2500"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248" y="44624"/>
            <a:ext cx="2168649" cy="10155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ounded Rectangle 4"/>
          <p:cNvSpPr/>
          <p:nvPr/>
        </p:nvSpPr>
        <p:spPr>
          <a:xfrm>
            <a:off x="245414" y="836712"/>
            <a:ext cx="3272292" cy="119584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Team Manager authorises assessment and agrees decision to step down to Early Help with a clear outline of ‘what needs to happen’.</a:t>
            </a:r>
          </a:p>
        </p:txBody>
      </p:sp>
      <p:sp>
        <p:nvSpPr>
          <p:cNvPr id="17" name="Rounded Rectangle 16"/>
          <p:cNvSpPr/>
          <p:nvPr/>
        </p:nvSpPr>
        <p:spPr>
          <a:xfrm>
            <a:off x="1947067" y="2322100"/>
            <a:ext cx="3272292" cy="127353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Team Manager to book onto fortnightly Step Up / Step Down meeting (only if Lead Person not already identified through assessment).</a:t>
            </a:r>
          </a:p>
        </p:txBody>
      </p:sp>
      <p:sp>
        <p:nvSpPr>
          <p:cNvPr id="18" name="Rounded Rectangle 17"/>
          <p:cNvSpPr/>
          <p:nvPr/>
        </p:nvSpPr>
        <p:spPr>
          <a:xfrm>
            <a:off x="3719201" y="3847658"/>
            <a:ext cx="3272292" cy="127353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Case discussed at the Step Up / Step Down meeting with clarity of recommendations for well-being plan. </a:t>
            </a: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If agreed appropriate then a worker will be allocated the same day. The chair will inform the Social Worker of the outcome within 1 working day.  </a:t>
            </a:r>
          </a:p>
        </p:txBody>
      </p:sp>
      <p:sp>
        <p:nvSpPr>
          <p:cNvPr id="19" name="Rounded Rectangle 18"/>
          <p:cNvSpPr/>
          <p:nvPr/>
        </p:nvSpPr>
        <p:spPr>
          <a:xfrm>
            <a:off x="5536921" y="5373216"/>
            <a:ext cx="3272292" cy="127353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Within 5 working days of Step Up / Step Down meeting:-</a:t>
            </a:r>
          </a:p>
          <a:p>
            <a:endParaRPr lang="en-GB" sz="1000" dirty="0">
              <a:latin typeface="Arial" panose="020B0604020202020204" pitchFamily="34" charset="0"/>
              <a:cs typeface="Arial" panose="020B0604020202020204" pitchFamily="34" charset="0"/>
            </a:endParaRP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Joint handover visit will be undertaken to the family between Social Worker and Lead Person.</a:t>
            </a:r>
          </a:p>
          <a:p>
            <a:pPr lvl="0"/>
            <a:endParaRPr lang="en-GB" sz="1000" dirty="0">
              <a:latin typeface="Arial" panose="020B0604020202020204" pitchFamily="34" charset="0"/>
              <a:cs typeface="Arial" panose="020B0604020202020204" pitchFamily="34" charset="0"/>
            </a:endParaRP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Formal referral to be completed on Liquid Logic.</a:t>
            </a:r>
          </a:p>
        </p:txBody>
      </p:sp>
      <p:cxnSp>
        <p:nvCxnSpPr>
          <p:cNvPr id="20" name="Straight Arrow Connector 19"/>
          <p:cNvCxnSpPr/>
          <p:nvPr/>
        </p:nvCxnSpPr>
        <p:spPr>
          <a:xfrm>
            <a:off x="2547686" y="2032554"/>
            <a:ext cx="0" cy="252028"/>
          </a:xfrm>
          <a:prstGeom prst="straightConnector1">
            <a:avLst/>
          </a:prstGeom>
          <a:ln>
            <a:headEnd type="non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30" name="Straight Arrow Connector 29"/>
          <p:cNvCxnSpPr/>
          <p:nvPr/>
        </p:nvCxnSpPr>
        <p:spPr>
          <a:xfrm>
            <a:off x="4355976" y="3595630"/>
            <a:ext cx="0" cy="252028"/>
          </a:xfrm>
          <a:prstGeom prst="straightConnector1">
            <a:avLst/>
          </a:prstGeom>
          <a:ln>
            <a:headEnd type="non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31" name="Straight Arrow Connector 30"/>
          <p:cNvCxnSpPr/>
          <p:nvPr/>
        </p:nvCxnSpPr>
        <p:spPr>
          <a:xfrm>
            <a:off x="6228184" y="5121188"/>
            <a:ext cx="0" cy="252028"/>
          </a:xfrm>
          <a:prstGeom prst="straightConnector1">
            <a:avLst/>
          </a:prstGeom>
          <a:ln>
            <a:headEnd type="none" w="med" len="med"/>
            <a:tailEnd type="triangle" w="med" len="med"/>
          </a:ln>
        </p:spPr>
        <p:style>
          <a:lnRef idx="2">
            <a:schemeClr val="accent4"/>
          </a:lnRef>
          <a:fillRef idx="0">
            <a:schemeClr val="accent4"/>
          </a:fillRef>
          <a:effectRef idx="1">
            <a:schemeClr val="accent4"/>
          </a:effectRef>
          <a:fontRef idx="minor">
            <a:schemeClr val="tx1"/>
          </a:fontRef>
        </p:style>
      </p:cxn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9876" y="1468837"/>
            <a:ext cx="3163819" cy="18249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09021" y="4149080"/>
            <a:ext cx="1017277" cy="875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99666" y="5352217"/>
            <a:ext cx="1091806" cy="11685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7544" y="2307603"/>
            <a:ext cx="1128702" cy="11693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Footer Placeholder 5">
            <a:extLst>
              <a:ext uri="{FF2B5EF4-FFF2-40B4-BE49-F238E27FC236}">
                <a16:creationId xmlns:a16="http://schemas.microsoft.com/office/drawing/2014/main" id="{C082859A-D4EE-404E-8BB4-BB3713D3D13A}"/>
              </a:ext>
            </a:extLst>
          </p:cNvPr>
          <p:cNvSpPr>
            <a:spLocks noGrp="1"/>
          </p:cNvSpPr>
          <p:nvPr>
            <p:ph type="ftr" sz="quarter" idx="11"/>
            <p:custDataLst>
              <p:tags r:id="rId1"/>
            </p:custDataLst>
          </p:nvPr>
        </p:nvSpPr>
        <p:spPr/>
        <p:txBody>
          <a:bodyPr/>
          <a:lstStyle/>
          <a:p>
            <a:r>
              <a:rPr lang="en-GB"/>
              <a:t>OFFICIAL</a:t>
            </a:r>
          </a:p>
        </p:txBody>
      </p:sp>
    </p:spTree>
    <p:extLst>
      <p:ext uri="{BB962C8B-B14F-4D97-AF65-F5344CB8AC3E}">
        <p14:creationId xmlns:p14="http://schemas.microsoft.com/office/powerpoint/2010/main" val="2438027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9552" y="332656"/>
            <a:ext cx="8229600" cy="576064"/>
          </a:xfrm>
        </p:spPr>
        <p:txBody>
          <a:bodyPr>
            <a:normAutofit/>
          </a:bodyPr>
          <a:lstStyle/>
          <a:p>
            <a:r>
              <a:rPr lang="en-GB" sz="2500" b="0" dirty="0">
                <a:solidFill>
                  <a:schemeClr val="tx1"/>
                </a:solidFill>
                <a:effectLst/>
                <a:latin typeface="Arial" panose="020B0604020202020204" pitchFamily="34" charset="0"/>
                <a:cs typeface="Arial" panose="020B0604020202020204" pitchFamily="34" charset="0"/>
              </a:rPr>
              <a:t>Step Down From </a:t>
            </a:r>
            <a:r>
              <a:rPr lang="en-GB" sz="2500" b="0" dirty="0" err="1">
                <a:solidFill>
                  <a:schemeClr val="tx1"/>
                </a:solidFill>
                <a:effectLst/>
                <a:latin typeface="Arial" panose="020B0604020202020204" pitchFamily="34" charset="0"/>
                <a:cs typeface="Arial" panose="020B0604020202020204" pitchFamily="34" charset="0"/>
              </a:rPr>
              <a:t>CiN</a:t>
            </a:r>
            <a:r>
              <a:rPr lang="en-GB" sz="2500" b="0" dirty="0">
                <a:solidFill>
                  <a:schemeClr val="tx1"/>
                </a:solidFill>
                <a:effectLst/>
                <a:latin typeface="Arial" panose="020B0604020202020204" pitchFamily="34" charset="0"/>
                <a:cs typeface="Arial" panose="020B0604020202020204" pitchFamily="34" charset="0"/>
              </a:rPr>
              <a:t> Plan.</a:t>
            </a:r>
            <a:endParaRPr lang="en-GB" sz="2500"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248" y="44624"/>
            <a:ext cx="2168649" cy="10155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Rounded Rectangle 16"/>
          <p:cNvSpPr/>
          <p:nvPr/>
        </p:nvSpPr>
        <p:spPr>
          <a:xfrm>
            <a:off x="611560" y="1340768"/>
            <a:ext cx="3580362" cy="151216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Decision made that case should step down in the multi-agency Child in Need meeting. </a:t>
            </a:r>
          </a:p>
          <a:p>
            <a:pPr marL="171450" lvl="0" indent="-171450">
              <a:buFont typeface="Wingdings" panose="05000000000000000000" pitchFamily="2" charset="2"/>
              <a:buChar char="Ø"/>
            </a:pPr>
            <a:endParaRPr lang="en-GB" sz="1000" dirty="0">
              <a:latin typeface="Arial" panose="020B0604020202020204" pitchFamily="34" charset="0"/>
              <a:cs typeface="Arial" panose="020B0604020202020204" pitchFamily="34" charset="0"/>
            </a:endParaRP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Social Worker supervision confirms decision. </a:t>
            </a:r>
          </a:p>
          <a:p>
            <a:endParaRPr lang="en-GB" sz="1000" dirty="0">
              <a:latin typeface="Arial" panose="020B0604020202020204" pitchFamily="34" charset="0"/>
              <a:cs typeface="Arial" panose="020B0604020202020204" pitchFamily="34" charset="0"/>
            </a:endParaRPr>
          </a:p>
        </p:txBody>
      </p:sp>
      <p:cxnSp>
        <p:nvCxnSpPr>
          <p:cNvPr id="30" name="Straight Arrow Connector 29"/>
          <p:cNvCxnSpPr/>
          <p:nvPr/>
        </p:nvCxnSpPr>
        <p:spPr>
          <a:xfrm>
            <a:off x="3203848" y="2852936"/>
            <a:ext cx="0" cy="288032"/>
          </a:xfrm>
          <a:prstGeom prst="straightConnector1">
            <a:avLst/>
          </a:prstGeom>
          <a:ln>
            <a:headEnd type="non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31" name="Straight Arrow Connector 30"/>
          <p:cNvCxnSpPr/>
          <p:nvPr/>
        </p:nvCxnSpPr>
        <p:spPr>
          <a:xfrm>
            <a:off x="5364088" y="4653136"/>
            <a:ext cx="0" cy="288032"/>
          </a:xfrm>
          <a:prstGeom prst="straightConnector1">
            <a:avLst/>
          </a:prstGeom>
          <a:ln>
            <a:headEnd type="none" w="med" len="med"/>
            <a:tailEnd type="triangle" w="med" len="med"/>
          </a:ln>
        </p:spPr>
        <p:style>
          <a:lnRef idx="2">
            <a:schemeClr val="accent4"/>
          </a:lnRef>
          <a:fillRef idx="0">
            <a:schemeClr val="accent4"/>
          </a:fillRef>
          <a:effectRef idx="1">
            <a:schemeClr val="accent4"/>
          </a:effectRef>
          <a:fontRef idx="minor">
            <a:schemeClr val="tx1"/>
          </a:fontRef>
        </p:style>
      </p:cxnSp>
      <p:sp>
        <p:nvSpPr>
          <p:cNvPr id="12" name="Rounded Rectangle 11"/>
          <p:cNvSpPr/>
          <p:nvPr/>
        </p:nvSpPr>
        <p:spPr>
          <a:xfrm>
            <a:off x="2627784" y="3140968"/>
            <a:ext cx="3580362" cy="151216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171450" lvl="0" indent="-171450">
              <a:buFont typeface="Wingdings" panose="05000000000000000000" pitchFamily="2" charset="2"/>
              <a:buChar char="Ø"/>
            </a:pPr>
            <a:endParaRPr lang="en-GB" sz="1000" dirty="0">
              <a:latin typeface="Arial" panose="020B0604020202020204" pitchFamily="34" charset="0"/>
              <a:cs typeface="Arial" panose="020B0604020202020204" pitchFamily="34" charset="0"/>
            </a:endParaRP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A Lead Person should be identified prior to the final Child in Need meeting.</a:t>
            </a: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Social Worker to have discussions with the Family Network and involved professionals regarding  Lead Person role.</a:t>
            </a: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If no agreement then case discussion to be had at fortnightly Step Up / Step Down meeting. Date of the final </a:t>
            </a:r>
            <a:r>
              <a:rPr lang="en-GB" sz="1000" dirty="0" err="1">
                <a:latin typeface="Arial" panose="020B0604020202020204" pitchFamily="34" charset="0"/>
                <a:cs typeface="Arial" panose="020B0604020202020204" pitchFamily="34" charset="0"/>
              </a:rPr>
              <a:t>CiN</a:t>
            </a:r>
            <a:r>
              <a:rPr lang="en-GB" sz="1000" dirty="0">
                <a:latin typeface="Arial" panose="020B0604020202020204" pitchFamily="34" charset="0"/>
                <a:cs typeface="Arial" panose="020B0604020202020204" pitchFamily="34" charset="0"/>
              </a:rPr>
              <a:t> meeting shared.</a:t>
            </a:r>
          </a:p>
          <a:p>
            <a:endParaRPr lang="en-GB" sz="1000" dirty="0">
              <a:latin typeface="Arial" panose="020B0604020202020204" pitchFamily="34" charset="0"/>
              <a:cs typeface="Arial" panose="020B0604020202020204" pitchFamily="34" charset="0"/>
            </a:endParaRPr>
          </a:p>
        </p:txBody>
      </p:sp>
      <p:sp>
        <p:nvSpPr>
          <p:cNvPr id="13" name="Rounded Rectangle 12"/>
          <p:cNvSpPr/>
          <p:nvPr/>
        </p:nvSpPr>
        <p:spPr>
          <a:xfrm>
            <a:off x="4860032" y="4941168"/>
            <a:ext cx="3580362" cy="151216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Final Child in Need meeting to be held within 5 days – multi agency agreement that case steps down, with families consent.  Referral to be completed on Liquid Logic. </a:t>
            </a: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There is an expectation that the identified Lead Person attends the final Child in Need meeting. If not possible then a joint handover visit to take place to the family. </a:t>
            </a:r>
          </a:p>
        </p:txBody>
      </p:sp>
      <p:pic>
        <p:nvPicPr>
          <p:cNvPr id="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02413" y="1203315"/>
            <a:ext cx="2753963" cy="159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3608" y="3284984"/>
            <a:ext cx="1121668" cy="9484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44818" y="4854289"/>
            <a:ext cx="2494037" cy="1279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Footer Placeholder 5">
            <a:extLst>
              <a:ext uri="{FF2B5EF4-FFF2-40B4-BE49-F238E27FC236}">
                <a16:creationId xmlns:a16="http://schemas.microsoft.com/office/drawing/2014/main" id="{A8DA37FC-E5B3-4481-A453-0EF83F76DDCA}"/>
              </a:ext>
            </a:extLst>
          </p:cNvPr>
          <p:cNvSpPr>
            <a:spLocks noGrp="1"/>
          </p:cNvSpPr>
          <p:nvPr>
            <p:ph type="ftr" sz="quarter" idx="11"/>
            <p:custDataLst>
              <p:tags r:id="rId1"/>
            </p:custDataLst>
          </p:nvPr>
        </p:nvSpPr>
        <p:spPr/>
        <p:txBody>
          <a:bodyPr/>
          <a:lstStyle/>
          <a:p>
            <a:r>
              <a:rPr lang="en-GB"/>
              <a:t>OFFICIAL</a:t>
            </a:r>
          </a:p>
        </p:txBody>
      </p:sp>
    </p:spTree>
    <p:extLst>
      <p:ext uri="{BB962C8B-B14F-4D97-AF65-F5344CB8AC3E}">
        <p14:creationId xmlns:p14="http://schemas.microsoft.com/office/powerpoint/2010/main" val="1866414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9492" y="332656"/>
            <a:ext cx="6524756" cy="576064"/>
          </a:xfrm>
        </p:spPr>
        <p:txBody>
          <a:bodyPr>
            <a:normAutofit fontScale="90000"/>
          </a:bodyPr>
          <a:lstStyle/>
          <a:p>
            <a:r>
              <a:rPr lang="en-GB" sz="2800" b="0" dirty="0">
                <a:solidFill>
                  <a:schemeClr val="tx1"/>
                </a:solidFill>
                <a:effectLst/>
                <a:latin typeface="Arial" panose="020B0604020202020204" pitchFamily="34" charset="0"/>
                <a:cs typeface="Arial" panose="020B0604020202020204" pitchFamily="34" charset="0"/>
              </a:rPr>
              <a:t>Step Up – Immediate Safeguarding-Led Pathway</a:t>
            </a:r>
            <a:endParaRPr lang="en-GB" sz="2800"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248" y="44624"/>
            <a:ext cx="2168649" cy="10155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ounded Rectangle 9"/>
          <p:cNvSpPr/>
          <p:nvPr/>
        </p:nvSpPr>
        <p:spPr>
          <a:xfrm>
            <a:off x="6156176" y="1165851"/>
            <a:ext cx="2528092" cy="212423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Step up outcome</a:t>
            </a:r>
          </a:p>
          <a:p>
            <a:pPr marL="171450" lvl="0" indent="-171450">
              <a:buFont typeface="Wingdings" panose="05000000000000000000" pitchFamily="2" charset="2"/>
              <a:buChar char="Ø"/>
            </a:pPr>
            <a:endParaRPr lang="en-GB" sz="1000" dirty="0">
              <a:latin typeface="Arial" panose="020B0604020202020204" pitchFamily="34" charset="0"/>
              <a:cs typeface="Arial" panose="020B0604020202020204" pitchFamily="34" charset="0"/>
            </a:endParaRP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Child in Need/Child Protection  team to make a decision regarding  S47 (CA ‘89).</a:t>
            </a:r>
          </a:p>
          <a:p>
            <a:pPr marL="171450" lvl="0" indent="-171450">
              <a:buFont typeface="Wingdings" panose="05000000000000000000" pitchFamily="2" charset="2"/>
              <a:buChar char="Ø"/>
            </a:pPr>
            <a:endParaRPr lang="en-GB" sz="1000" dirty="0">
              <a:latin typeface="Arial" panose="020B0604020202020204" pitchFamily="34" charset="0"/>
              <a:cs typeface="Arial" panose="020B0604020202020204" pitchFamily="34" charset="0"/>
            </a:endParaRP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C&amp;F assessment to be completed.</a:t>
            </a:r>
          </a:p>
          <a:p>
            <a:pPr marL="171450" lvl="0" indent="-171450">
              <a:buFont typeface="Wingdings" panose="05000000000000000000" pitchFamily="2" charset="2"/>
              <a:buChar char="Ø"/>
            </a:pPr>
            <a:endParaRPr lang="en-GB" sz="1000" dirty="0">
              <a:latin typeface="Arial" panose="020B0604020202020204" pitchFamily="34" charset="0"/>
              <a:cs typeface="Arial" panose="020B0604020202020204" pitchFamily="34" charset="0"/>
            </a:endParaRP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Lead Person remains involved whilst assessment is completed and decision made about future intervention.</a:t>
            </a:r>
          </a:p>
          <a:p>
            <a:endParaRPr lang="en-GB" sz="1000" dirty="0">
              <a:latin typeface="Arial" panose="020B0604020202020204" pitchFamily="34" charset="0"/>
              <a:cs typeface="Arial" panose="020B0604020202020204" pitchFamily="34" charset="0"/>
            </a:endParaRPr>
          </a:p>
        </p:txBody>
      </p:sp>
      <p:sp>
        <p:nvSpPr>
          <p:cNvPr id="11" name="Rounded Rectangle 10"/>
          <p:cNvSpPr/>
          <p:nvPr/>
        </p:nvSpPr>
        <p:spPr>
          <a:xfrm>
            <a:off x="3275856" y="2438890"/>
            <a:ext cx="2528092" cy="212423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If assessed as appropriate ChECS will create a referral and pass through to area team within 1 hour.</a:t>
            </a:r>
          </a:p>
          <a:p>
            <a:endParaRPr lang="en-GB" sz="1000" dirty="0">
              <a:latin typeface="Arial" panose="020B0604020202020204" pitchFamily="34" charset="0"/>
              <a:cs typeface="Arial" panose="020B0604020202020204" pitchFamily="34" charset="0"/>
            </a:endParaRPr>
          </a:p>
        </p:txBody>
      </p:sp>
      <p:sp>
        <p:nvSpPr>
          <p:cNvPr id="14" name="Rounded Rectangle 13"/>
          <p:cNvSpPr/>
          <p:nvPr/>
        </p:nvSpPr>
        <p:spPr>
          <a:xfrm>
            <a:off x="470674" y="3645024"/>
            <a:ext cx="2528092" cy="212423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Open case to Early Help and potential trigger occurs.</a:t>
            </a:r>
          </a:p>
          <a:p>
            <a:pPr marL="171450" lvl="0" indent="-171450">
              <a:buFont typeface="Wingdings" panose="05000000000000000000" pitchFamily="2" charset="2"/>
              <a:buChar char="Ø"/>
            </a:pPr>
            <a:endParaRPr lang="en-GB" sz="1000" dirty="0">
              <a:latin typeface="Arial" panose="020B0604020202020204" pitchFamily="34" charset="0"/>
              <a:cs typeface="Arial" panose="020B0604020202020204" pitchFamily="34" charset="0"/>
            </a:endParaRP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Lead Professional refers to ChECS with full details and context of potential incident.  </a:t>
            </a:r>
          </a:p>
          <a:p>
            <a:endParaRPr lang="en-GB" sz="1000" dirty="0">
              <a:latin typeface="Arial" panose="020B0604020202020204" pitchFamily="34" charset="0"/>
              <a:cs typeface="Arial" panose="020B0604020202020204" pitchFamily="34" charset="0"/>
            </a:endParaRPr>
          </a:p>
        </p:txBody>
      </p:sp>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77690" y="3060131"/>
            <a:ext cx="1647825" cy="5266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6"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72475" y="1844824"/>
            <a:ext cx="1647825" cy="5266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8487" y="1392387"/>
            <a:ext cx="1316683" cy="14315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40116" y="1275221"/>
            <a:ext cx="875159" cy="834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50812" y="4869160"/>
            <a:ext cx="1378180" cy="13035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42263" y="3586820"/>
            <a:ext cx="2742005" cy="18223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Footer Placeholder 5">
            <a:extLst>
              <a:ext uri="{FF2B5EF4-FFF2-40B4-BE49-F238E27FC236}">
                <a16:creationId xmlns:a16="http://schemas.microsoft.com/office/drawing/2014/main" id="{5555705A-E0A0-488C-B66B-49FAD8B6C441}"/>
              </a:ext>
            </a:extLst>
          </p:cNvPr>
          <p:cNvSpPr>
            <a:spLocks noGrp="1"/>
          </p:cNvSpPr>
          <p:nvPr>
            <p:ph type="ftr" sz="quarter" idx="11"/>
            <p:custDataLst>
              <p:tags r:id="rId1"/>
            </p:custDataLst>
          </p:nvPr>
        </p:nvSpPr>
        <p:spPr/>
        <p:txBody>
          <a:bodyPr/>
          <a:lstStyle/>
          <a:p>
            <a:r>
              <a:rPr lang="en-GB"/>
              <a:t>OFFICIAL</a:t>
            </a:r>
          </a:p>
        </p:txBody>
      </p:sp>
    </p:spTree>
    <p:extLst>
      <p:ext uri="{BB962C8B-B14F-4D97-AF65-F5344CB8AC3E}">
        <p14:creationId xmlns:p14="http://schemas.microsoft.com/office/powerpoint/2010/main" val="3362727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512" y="324665"/>
            <a:ext cx="6524756" cy="576064"/>
          </a:xfrm>
        </p:spPr>
        <p:txBody>
          <a:bodyPr>
            <a:normAutofit fontScale="90000"/>
          </a:bodyPr>
          <a:lstStyle/>
          <a:p>
            <a:r>
              <a:rPr lang="en-GB" sz="2800" b="0" dirty="0">
                <a:solidFill>
                  <a:schemeClr val="tx1"/>
                </a:solidFill>
                <a:effectLst/>
                <a:latin typeface="Arial" panose="020B0604020202020204" pitchFamily="34" charset="0"/>
                <a:cs typeface="Arial" panose="020B0604020202020204" pitchFamily="34" charset="0"/>
              </a:rPr>
              <a:t>Step Up – Early Help Not Progressing Outcomes Pathway</a:t>
            </a:r>
            <a:endParaRPr lang="en-GB" sz="2800"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248" y="44624"/>
            <a:ext cx="2168649" cy="10155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Rounded Rectangle 13"/>
          <p:cNvSpPr/>
          <p:nvPr/>
        </p:nvSpPr>
        <p:spPr>
          <a:xfrm>
            <a:off x="179512" y="3068960"/>
            <a:ext cx="2528092" cy="280831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171450" lvl="0" indent="-171450">
              <a:buFont typeface="Wingdings" panose="05000000000000000000" pitchFamily="2" charset="2"/>
              <a:buChar char="Ø"/>
            </a:pPr>
            <a:endParaRPr lang="en-GB" sz="1000" dirty="0">
              <a:latin typeface="Arial" panose="020B0604020202020204" pitchFamily="34" charset="0"/>
              <a:cs typeface="Arial" panose="020B0604020202020204" pitchFamily="34" charset="0"/>
            </a:endParaRP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Lead Person has active well-being plan open and can evidence worries regarding lack of case progress.</a:t>
            </a: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Early help must have been open for a minimum of 3 months.</a:t>
            </a: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Chronology detailing attempts made to engage the family.</a:t>
            </a: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Group supervision to have taken place.</a:t>
            </a: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Evidence that the family have been advised of the referral to Children’s Services if there is a continued lack of progress (case note or letter to the family as evidenced in the chronology).</a:t>
            </a: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Need specific ‘worry statements’ ‘wellbeing goals’ ‘scaling’.</a:t>
            </a:r>
          </a:p>
          <a:p>
            <a:endParaRPr lang="en-GB" sz="1000" dirty="0">
              <a:latin typeface="Arial" panose="020B0604020202020204" pitchFamily="34" charset="0"/>
              <a:cs typeface="Arial" panose="020B0604020202020204" pitchFamily="34" charset="0"/>
            </a:endParaRPr>
          </a:p>
        </p:txBody>
      </p:sp>
      <p:pic>
        <p:nvPicPr>
          <p:cNvPr id="26"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1889" y="2636912"/>
            <a:ext cx="1439886" cy="3752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ounded Rectangle 11"/>
          <p:cNvSpPr/>
          <p:nvPr/>
        </p:nvSpPr>
        <p:spPr>
          <a:xfrm>
            <a:off x="2828625" y="2449558"/>
            <a:ext cx="1880751" cy="280831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Lead Person to discuss with supervisor</a:t>
            </a:r>
          </a:p>
          <a:p>
            <a:pPr marL="171450" lvl="0" indent="-171450">
              <a:buFont typeface="Wingdings" panose="05000000000000000000" pitchFamily="2" charset="2"/>
              <a:buChar char="Ø"/>
            </a:pPr>
            <a:endParaRPr lang="en-GB" sz="1000" dirty="0">
              <a:latin typeface="Arial" panose="020B0604020202020204" pitchFamily="34" charset="0"/>
              <a:cs typeface="Arial" panose="020B0604020202020204" pitchFamily="34" charset="0"/>
            </a:endParaRP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Decision made to bring to fortnightly Step Up / Step Down Meeting.</a:t>
            </a:r>
          </a:p>
        </p:txBody>
      </p:sp>
      <p:sp>
        <p:nvSpPr>
          <p:cNvPr id="17" name="Rounded Rectangle 16"/>
          <p:cNvSpPr/>
          <p:nvPr/>
        </p:nvSpPr>
        <p:spPr>
          <a:xfrm>
            <a:off x="4921080" y="1772816"/>
            <a:ext cx="1880751" cy="280831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If agreed at Step Up / Step Down meeting the referral is made to ChECS, referral created to area team within 24 hours.</a:t>
            </a:r>
          </a:p>
        </p:txBody>
      </p:sp>
      <p:sp>
        <p:nvSpPr>
          <p:cNvPr id="18" name="Rounded Rectangle 17"/>
          <p:cNvSpPr/>
          <p:nvPr/>
        </p:nvSpPr>
        <p:spPr>
          <a:xfrm>
            <a:off x="6948196" y="1118173"/>
            <a:ext cx="1880751" cy="280831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Children &amp; Family assessment to be completed within 15 days.</a:t>
            </a:r>
          </a:p>
          <a:p>
            <a:pPr marL="171450" lvl="0" indent="-171450">
              <a:buFont typeface="Wingdings" panose="05000000000000000000" pitchFamily="2" charset="2"/>
              <a:buChar char="Ø"/>
            </a:pPr>
            <a:endParaRPr lang="en-GB" sz="1000" dirty="0">
              <a:latin typeface="Arial" panose="020B0604020202020204" pitchFamily="34" charset="0"/>
              <a:cs typeface="Arial" panose="020B0604020202020204" pitchFamily="34" charset="0"/>
            </a:endParaRPr>
          </a:p>
          <a:p>
            <a:pPr marL="171450" lvl="0" indent="-171450">
              <a:buFont typeface="Wingdings" panose="05000000000000000000" pitchFamily="2" charset="2"/>
              <a:buChar char="Ø"/>
            </a:pPr>
            <a:r>
              <a:rPr lang="en-GB" sz="1000" dirty="0">
                <a:latin typeface="Arial" panose="020B0604020202020204" pitchFamily="34" charset="0"/>
                <a:cs typeface="Arial" panose="020B0604020202020204" pitchFamily="34" charset="0"/>
              </a:rPr>
              <a:t>Lead Person remains involved whilst assessment is completed and decision made about intervention</a:t>
            </a:r>
          </a:p>
        </p:txBody>
      </p:sp>
      <p:pic>
        <p:nvPicPr>
          <p:cNvPr id="1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37993" y="1948220"/>
            <a:ext cx="1233439" cy="4602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24128" y="1261770"/>
            <a:ext cx="1174250" cy="4602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98378" y="4293096"/>
            <a:ext cx="1833457" cy="23503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Footer Placeholder 4">
            <a:extLst>
              <a:ext uri="{FF2B5EF4-FFF2-40B4-BE49-F238E27FC236}">
                <a16:creationId xmlns:a16="http://schemas.microsoft.com/office/drawing/2014/main" id="{C3F6BAD6-B1EE-4A88-812B-90CFB68DB0EB}"/>
              </a:ext>
            </a:extLst>
          </p:cNvPr>
          <p:cNvSpPr>
            <a:spLocks noGrp="1"/>
          </p:cNvSpPr>
          <p:nvPr>
            <p:ph type="ftr" sz="quarter" idx="11"/>
            <p:custDataLst>
              <p:tags r:id="rId1"/>
            </p:custDataLst>
          </p:nvPr>
        </p:nvSpPr>
        <p:spPr/>
        <p:txBody>
          <a:bodyPr/>
          <a:lstStyle/>
          <a:p>
            <a:r>
              <a:rPr lang="en-GB"/>
              <a:t>OFFICIAL</a:t>
            </a:r>
          </a:p>
        </p:txBody>
      </p:sp>
    </p:spTree>
    <p:extLst>
      <p:ext uri="{BB962C8B-B14F-4D97-AF65-F5344CB8AC3E}">
        <p14:creationId xmlns:p14="http://schemas.microsoft.com/office/powerpoint/2010/main" val="2664193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889375" y="1292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818586715"/>
              </p:ext>
            </p:extLst>
          </p:nvPr>
        </p:nvGraphicFramePr>
        <p:xfrm>
          <a:off x="179512" y="428546"/>
          <a:ext cx="8784976" cy="5638800"/>
        </p:xfrm>
        <a:graphic>
          <a:graphicData uri="http://schemas.openxmlformats.org/drawingml/2006/table">
            <a:tbl>
              <a:tblPr firstRow="1" bandRow="1">
                <a:tableStyleId>{5940675A-B579-460E-94D1-54222C63F5DA}</a:tableStyleId>
              </a:tblPr>
              <a:tblGrid>
                <a:gridCol w="1701055">
                  <a:extLst>
                    <a:ext uri="{9D8B030D-6E8A-4147-A177-3AD203B41FA5}">
                      <a16:colId xmlns:a16="http://schemas.microsoft.com/office/drawing/2014/main" val="20000"/>
                    </a:ext>
                  </a:extLst>
                </a:gridCol>
                <a:gridCol w="7083921">
                  <a:extLst>
                    <a:ext uri="{9D8B030D-6E8A-4147-A177-3AD203B41FA5}">
                      <a16:colId xmlns:a16="http://schemas.microsoft.com/office/drawing/2014/main" val="20001"/>
                    </a:ext>
                  </a:extLst>
                </a:gridCol>
              </a:tblGrid>
              <a:tr h="2133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b="1" kern="1200" dirty="0">
                          <a:solidFill>
                            <a:schemeClr val="tx1"/>
                          </a:solidFill>
                          <a:effectLst/>
                          <a:latin typeface="Arial" panose="020B0604020202020204" pitchFamily="34" charset="0"/>
                          <a:ea typeface="+mn-ea"/>
                          <a:cs typeface="Arial" panose="020B0604020202020204" pitchFamily="34" charset="0"/>
                        </a:rPr>
                        <a:t> Meeting</a:t>
                      </a:r>
                      <a:endParaRPr kumimoji="0" lang="en-GB" sz="800" kern="1200" dirty="0">
                        <a:solidFill>
                          <a:schemeClr val="tx1"/>
                        </a:solidFill>
                        <a:effectLst/>
                        <a:latin typeface="Arial" panose="020B0604020202020204" pitchFamily="34" charset="0"/>
                        <a:ea typeface="+mn-ea"/>
                        <a:cs typeface="Arial" panose="020B0604020202020204" pitchFamily="34" charset="0"/>
                      </a:endParaRPr>
                    </a:p>
                  </a:txBody>
                  <a:tcPr/>
                </a:tc>
                <a:tc>
                  <a:txBody>
                    <a:bodyPr/>
                    <a:lstStyle/>
                    <a:p>
                      <a:r>
                        <a:rPr kumimoji="0" lang="en-GB" sz="800" b="1" kern="1200" dirty="0">
                          <a:solidFill>
                            <a:schemeClr val="tx1"/>
                          </a:solidFill>
                          <a:effectLst/>
                          <a:latin typeface="Arial" panose="020B0604020202020204" pitchFamily="34" charset="0"/>
                          <a:ea typeface="+mn-ea"/>
                          <a:cs typeface="Arial" panose="020B0604020202020204" pitchFamily="34" charset="0"/>
                        </a:rPr>
                        <a:t>Step Up Step Down Meeting </a:t>
                      </a:r>
                      <a:endParaRPr lang="en-GB" sz="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576064">
                <a:tc>
                  <a:txBody>
                    <a:bodyPr/>
                    <a:lstStyle/>
                    <a:p>
                      <a:r>
                        <a:rPr kumimoji="0" lang="en-GB" sz="800" b="1" kern="1200" dirty="0">
                          <a:solidFill>
                            <a:schemeClr val="tx1"/>
                          </a:solidFill>
                          <a:effectLst/>
                          <a:latin typeface="Arial" panose="020B0604020202020204" pitchFamily="34" charset="0"/>
                          <a:ea typeface="+mn-ea"/>
                          <a:cs typeface="Arial" panose="020B0604020202020204" pitchFamily="34" charset="0"/>
                        </a:rPr>
                        <a:t>Responsible for:</a:t>
                      </a:r>
                      <a:endParaRPr lang="en-GB" sz="800" dirty="0">
                        <a:latin typeface="Arial" panose="020B0604020202020204" pitchFamily="34" charset="0"/>
                        <a:cs typeface="Arial" panose="020B0604020202020204" pitchFamily="34" charset="0"/>
                      </a:endParaRPr>
                    </a:p>
                  </a:txBody>
                  <a:tcPr/>
                </a:tc>
                <a:tc>
                  <a:txBody>
                    <a:bodyPr/>
                    <a:lstStyle/>
                    <a:p>
                      <a:r>
                        <a:rPr kumimoji="0" lang="en-GB" sz="800" kern="1200" dirty="0">
                          <a:solidFill>
                            <a:schemeClr val="tx1"/>
                          </a:solidFill>
                          <a:effectLst/>
                          <a:latin typeface="Arial" panose="020B0604020202020204" pitchFamily="34" charset="0"/>
                          <a:ea typeface="+mn-ea"/>
                          <a:cs typeface="Arial" panose="020B0604020202020204" pitchFamily="34" charset="0"/>
                        </a:rPr>
                        <a:t>Providing children and families with timely support across levels of need. </a:t>
                      </a:r>
                    </a:p>
                    <a:p>
                      <a:r>
                        <a:rPr kumimoji="0" lang="en-GB" sz="800" kern="1200" dirty="0">
                          <a:solidFill>
                            <a:schemeClr val="tx1"/>
                          </a:solidFill>
                          <a:effectLst/>
                          <a:latin typeface="Arial" panose="020B0604020202020204" pitchFamily="34" charset="0"/>
                          <a:ea typeface="+mn-ea"/>
                          <a:cs typeface="Arial" panose="020B0604020202020204" pitchFamily="34" charset="0"/>
                        </a:rPr>
                        <a:t>The step up / step down meeting will be a multi-agency decision making  interface to consider cases that need to escalate to Children’s Social care and cases that are looking to step down to early help services.</a:t>
                      </a:r>
                    </a:p>
                    <a:p>
                      <a:r>
                        <a:rPr kumimoji="0" lang="en-GB" sz="800" kern="1200" dirty="0">
                          <a:solidFill>
                            <a:schemeClr val="tx1"/>
                          </a:solidFill>
                          <a:effectLst/>
                          <a:latin typeface="Arial" panose="020B0604020202020204" pitchFamily="34" charset="0"/>
                          <a:ea typeface="+mn-ea"/>
                          <a:cs typeface="Arial" panose="020B0604020202020204" pitchFamily="34" charset="0"/>
                        </a:rPr>
                        <a:t>To ensure that no cases are allowed to fall through gaps in services. </a:t>
                      </a:r>
                    </a:p>
                  </a:txBody>
                  <a:tcPr/>
                </a:tc>
                <a:extLst>
                  <a:ext uri="{0D108BD9-81ED-4DB2-BD59-A6C34878D82A}">
                    <a16:rowId xmlns:a16="http://schemas.microsoft.com/office/drawing/2014/main" val="10001"/>
                  </a:ext>
                </a:extLst>
              </a:tr>
              <a:tr h="693077">
                <a:tc>
                  <a:txBody>
                    <a:bodyPr/>
                    <a:lstStyle/>
                    <a:p>
                      <a:r>
                        <a:rPr kumimoji="0" lang="en-GB" sz="800" b="1" kern="1200" dirty="0">
                          <a:solidFill>
                            <a:schemeClr val="tx1"/>
                          </a:solidFill>
                          <a:effectLst/>
                          <a:latin typeface="Arial" panose="020B0604020202020204" pitchFamily="34" charset="0"/>
                          <a:ea typeface="+mn-ea"/>
                          <a:cs typeface="Arial" panose="020B0604020202020204" pitchFamily="34" charset="0"/>
                        </a:rPr>
                        <a:t>Function:</a:t>
                      </a:r>
                      <a:endParaRPr lang="en-GB" sz="800" dirty="0">
                        <a:latin typeface="Arial" panose="020B0604020202020204" pitchFamily="34" charset="0"/>
                        <a:cs typeface="Arial" panose="020B0604020202020204" pitchFamily="34" charset="0"/>
                      </a:endParaRPr>
                    </a:p>
                  </a:txBody>
                  <a:tcPr/>
                </a:tc>
                <a:tc>
                  <a:txBody>
                    <a:bodyPr/>
                    <a:lstStyle/>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To ensure a smooth transition between levels of need. Ensuring that children and families are clear throughout who is the Lead Person.  </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Consistency of multi-agency planning across levels of need, aiming to ensure the right support at the right time by the right person.  </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To promote partnership engagement and ownership. Opportunity for professional challenge as appropriate.    </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Timely interventions for children and families. </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The meeting discussion and information sharing will be brief and focused based on the information previously circulated. Individual case discussions should last no longer than 10 minutes but will be dependent on the information available.</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Identify themes and common issues within the step up and step down process to reduce number of re-referrals. </a:t>
                      </a:r>
                    </a:p>
                  </a:txBody>
                  <a:tcPr/>
                </a:tc>
                <a:extLst>
                  <a:ext uri="{0D108BD9-81ED-4DB2-BD59-A6C34878D82A}">
                    <a16:rowId xmlns:a16="http://schemas.microsoft.com/office/drawing/2014/main" val="10002"/>
                  </a:ext>
                </a:extLst>
              </a:tr>
              <a:tr h="182974">
                <a:tc>
                  <a:txBody>
                    <a:bodyPr/>
                    <a:lstStyle/>
                    <a:p>
                      <a:r>
                        <a:rPr kumimoji="0" lang="en-GB" sz="800" b="1" kern="1200" dirty="0">
                          <a:solidFill>
                            <a:schemeClr val="tx1"/>
                          </a:solidFill>
                          <a:effectLst/>
                          <a:latin typeface="Arial" panose="020B0604020202020204" pitchFamily="34" charset="0"/>
                          <a:ea typeface="+mn-ea"/>
                          <a:cs typeface="Arial" panose="020B0604020202020204" pitchFamily="34" charset="0"/>
                        </a:rPr>
                        <a:t>Accountable to</a:t>
                      </a:r>
                      <a:endParaRPr lang="en-GB" sz="8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kern="1200" dirty="0">
                          <a:solidFill>
                            <a:schemeClr val="tx1"/>
                          </a:solidFill>
                          <a:effectLst/>
                          <a:latin typeface="Arial" panose="020B0604020202020204" pitchFamily="34" charset="0"/>
                          <a:ea typeface="+mn-ea"/>
                          <a:cs typeface="Arial" panose="020B0604020202020204" pitchFamily="34" charset="0"/>
                        </a:rPr>
                        <a:t>Safeguarding Partnership.</a:t>
                      </a:r>
                    </a:p>
                  </a:txBody>
                  <a:tcPr/>
                </a:tc>
                <a:extLst>
                  <a:ext uri="{0D108BD9-81ED-4DB2-BD59-A6C34878D82A}">
                    <a16:rowId xmlns:a16="http://schemas.microsoft.com/office/drawing/2014/main" val="10003"/>
                  </a:ext>
                </a:extLst>
              </a:tr>
              <a:tr h="693077">
                <a:tc>
                  <a:txBody>
                    <a:bodyPr/>
                    <a:lstStyle/>
                    <a:p>
                      <a:r>
                        <a:rPr kumimoji="0" lang="en-GB" sz="800" b="1" kern="1200" dirty="0">
                          <a:solidFill>
                            <a:schemeClr val="tx1"/>
                          </a:solidFill>
                          <a:effectLst/>
                          <a:latin typeface="Arial" panose="020B0604020202020204" pitchFamily="34" charset="0"/>
                          <a:ea typeface="+mn-ea"/>
                          <a:cs typeface="Arial" panose="020B0604020202020204" pitchFamily="34" charset="0"/>
                        </a:rPr>
                        <a:t>Chair and Membership</a:t>
                      </a:r>
                      <a:endParaRPr lang="en-GB" sz="800" dirty="0">
                        <a:latin typeface="Arial" panose="020B0604020202020204" pitchFamily="34" charset="0"/>
                        <a:cs typeface="Arial" panose="020B0604020202020204" pitchFamily="34" charset="0"/>
                      </a:endParaRPr>
                    </a:p>
                  </a:txBody>
                  <a:tcPr/>
                </a:tc>
                <a:tc>
                  <a:txBody>
                    <a:bodyPr/>
                    <a:lstStyle/>
                    <a:p>
                      <a:r>
                        <a:rPr kumimoji="0" lang="en-GB" sz="800" kern="1200" dirty="0">
                          <a:solidFill>
                            <a:schemeClr val="tx1"/>
                          </a:solidFill>
                          <a:effectLst/>
                          <a:latin typeface="Arial" panose="020B0604020202020204" pitchFamily="34" charset="0"/>
                          <a:ea typeface="+mn-ea"/>
                          <a:cs typeface="Arial" panose="020B0604020202020204" pitchFamily="34" charset="0"/>
                        </a:rPr>
                        <a:t>Membership of the group:</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Service Manager Chair</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Team Manager ChECS (Deputy chair)</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Team Manager CIN/CP </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Cheshire East Family Service Manager </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Health Representative </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Education / EYS / SCIES Representative</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UC; minute taker</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As necessary an expanded membership can be invited to discuss families with particular needs. </a:t>
                      </a:r>
                    </a:p>
                  </a:txBody>
                  <a:tcPr/>
                </a:tc>
                <a:extLst>
                  <a:ext uri="{0D108BD9-81ED-4DB2-BD59-A6C34878D82A}">
                    <a16:rowId xmlns:a16="http://schemas.microsoft.com/office/drawing/2014/main" val="10004"/>
                  </a:ext>
                </a:extLst>
              </a:tr>
              <a:tr h="693077">
                <a:tc>
                  <a:txBody>
                    <a:bodyPr/>
                    <a:lstStyle/>
                    <a:p>
                      <a:r>
                        <a:rPr kumimoji="0" lang="en-GB" sz="800" b="1" kern="1200" dirty="0">
                          <a:solidFill>
                            <a:schemeClr val="tx1"/>
                          </a:solidFill>
                          <a:effectLst/>
                          <a:latin typeface="Arial" panose="020B0604020202020204" pitchFamily="34" charset="0"/>
                          <a:ea typeface="+mn-ea"/>
                          <a:cs typeface="Arial" panose="020B0604020202020204" pitchFamily="34" charset="0"/>
                        </a:rPr>
                        <a:t>Approach</a:t>
                      </a:r>
                      <a:endParaRPr lang="en-GB" sz="800" dirty="0">
                        <a:latin typeface="Arial" panose="020B0604020202020204" pitchFamily="34" charset="0"/>
                        <a:cs typeface="Arial" panose="020B0604020202020204" pitchFamily="34" charset="0"/>
                      </a:endParaRPr>
                    </a:p>
                  </a:txBody>
                  <a:tcPr/>
                </a:tc>
                <a:tc>
                  <a:txBody>
                    <a:bodyPr/>
                    <a:lstStyle/>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A meeting will take place in the North and South. </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The group will meet on a fortnightly basis in each of the two localities (North and South).    </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The meetings in the South will take place in Delamere House. </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The meeting in the North will take place in Macclesfield Town Hall. </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The meeting will take place on a Wednesday at 2pm.  </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Documentation required</a:t>
                      </a:r>
                      <a:r>
                        <a:rPr kumimoji="0" lang="en-GB" sz="800" kern="1200" baseline="0" dirty="0">
                          <a:solidFill>
                            <a:schemeClr val="tx1"/>
                          </a:solidFill>
                          <a:effectLst/>
                          <a:latin typeface="Arial" panose="020B0604020202020204" pitchFamily="34" charset="0"/>
                          <a:ea typeface="+mn-ea"/>
                          <a:cs typeface="Arial" panose="020B0604020202020204" pitchFamily="34" charset="0"/>
                        </a:rPr>
                        <a:t> for the meeting to be sent to CIN/CP admin by 4pm on the Wednesday prior to the meeting the following week. S</a:t>
                      </a:r>
                      <a:r>
                        <a:rPr kumimoji="0" lang="en-GB" sz="800" kern="1200" dirty="0">
                          <a:solidFill>
                            <a:schemeClr val="tx1"/>
                          </a:solidFill>
                          <a:effectLst/>
                          <a:latin typeface="Arial" panose="020B0604020202020204" pitchFamily="34" charset="0"/>
                          <a:ea typeface="+mn-ea"/>
                          <a:cs typeface="Arial" panose="020B0604020202020204" pitchFamily="34" charset="0"/>
                        </a:rPr>
                        <a:t>end documentation to </a:t>
                      </a:r>
                      <a:r>
                        <a:rPr kumimoji="0" lang="en-GB" sz="800" u="sng" kern="1200" dirty="0">
                          <a:solidFill>
                            <a:schemeClr val="tx1"/>
                          </a:solidFill>
                          <a:effectLst/>
                          <a:latin typeface="Arial" panose="020B0604020202020204" pitchFamily="34" charset="0"/>
                          <a:ea typeface="+mn-ea"/>
                          <a:cs typeface="Arial" panose="020B0604020202020204" pitchFamily="34" charset="0"/>
                          <a:hlinkClick r:id="rId4"/>
                        </a:rPr>
                        <a:t>AdminCreweCiN&amp;CP@cheshireeast.gov.uk</a:t>
                      </a:r>
                      <a:r>
                        <a:rPr kumimoji="0" lang="en-GB" sz="800" kern="1200" dirty="0">
                          <a:solidFill>
                            <a:schemeClr val="tx1"/>
                          </a:solidFill>
                          <a:effectLst/>
                          <a:latin typeface="Arial" panose="020B0604020202020204" pitchFamily="34" charset="0"/>
                          <a:ea typeface="+mn-ea"/>
                          <a:cs typeface="Arial" panose="020B0604020202020204" pitchFamily="34" charset="0"/>
                        </a:rPr>
                        <a:t> for cases open to Crewe </a:t>
                      </a:r>
                      <a:r>
                        <a:rPr kumimoji="0" lang="en-GB" sz="800" kern="1200" dirty="0" err="1">
                          <a:solidFill>
                            <a:schemeClr val="tx1"/>
                          </a:solidFill>
                          <a:effectLst/>
                          <a:latin typeface="Arial" panose="020B0604020202020204" pitchFamily="34" charset="0"/>
                          <a:ea typeface="+mn-ea"/>
                          <a:cs typeface="Arial" panose="020B0604020202020204" pitchFamily="34" charset="0"/>
                        </a:rPr>
                        <a:t>CiN/CP</a:t>
                      </a:r>
                      <a:r>
                        <a:rPr kumimoji="0" lang="en-GB" sz="800" kern="1200" dirty="0">
                          <a:solidFill>
                            <a:schemeClr val="tx1"/>
                          </a:solidFill>
                          <a:effectLst/>
                          <a:latin typeface="Arial" panose="020B0604020202020204" pitchFamily="34" charset="0"/>
                          <a:ea typeface="+mn-ea"/>
                          <a:cs typeface="Arial" panose="020B0604020202020204" pitchFamily="34" charset="0"/>
                        </a:rPr>
                        <a:t> or  </a:t>
                      </a:r>
                      <a:r>
                        <a:rPr kumimoji="0" lang="en-GB" sz="800" u="sng" kern="1200" dirty="0">
                          <a:solidFill>
                            <a:schemeClr val="tx1"/>
                          </a:solidFill>
                          <a:effectLst/>
                          <a:latin typeface="Arial" panose="020B0604020202020204" pitchFamily="34" charset="0"/>
                          <a:ea typeface="+mn-ea"/>
                          <a:cs typeface="Arial" panose="020B0604020202020204" pitchFamily="34" charset="0"/>
                          <a:hlinkClick r:id="rId5"/>
                        </a:rPr>
                        <a:t>MacclesfieldCIN&amp;CPAdmin@cheshireeast.gov.uk</a:t>
                      </a:r>
                      <a:r>
                        <a:rPr kumimoji="0" lang="en-GB" sz="800" kern="1200" dirty="0">
                          <a:solidFill>
                            <a:schemeClr val="tx1"/>
                          </a:solidFill>
                          <a:effectLst/>
                          <a:latin typeface="Arial" panose="020B0604020202020204" pitchFamily="34" charset="0"/>
                          <a:ea typeface="+mn-ea"/>
                          <a:cs typeface="Arial" panose="020B0604020202020204" pitchFamily="34" charset="0"/>
                        </a:rPr>
                        <a:t> for cases open to Macclesfield </a:t>
                      </a:r>
                      <a:r>
                        <a:rPr kumimoji="0" lang="en-GB" sz="800" kern="1200" dirty="0" err="1">
                          <a:solidFill>
                            <a:schemeClr val="tx1"/>
                          </a:solidFill>
                          <a:effectLst/>
                          <a:latin typeface="Arial" panose="020B0604020202020204" pitchFamily="34" charset="0"/>
                          <a:ea typeface="+mn-ea"/>
                          <a:cs typeface="Arial" panose="020B0604020202020204" pitchFamily="34" charset="0"/>
                        </a:rPr>
                        <a:t>CiN</a:t>
                      </a:r>
                      <a:r>
                        <a:rPr kumimoji="0" lang="en-GB" sz="800" kern="1200" dirty="0">
                          <a:solidFill>
                            <a:schemeClr val="tx1"/>
                          </a:solidFill>
                          <a:effectLst/>
                          <a:latin typeface="Arial" panose="020B0604020202020204" pitchFamily="34" charset="0"/>
                          <a:ea typeface="+mn-ea"/>
                          <a:cs typeface="Arial" panose="020B0604020202020204" pitchFamily="34" charset="0"/>
                        </a:rPr>
                        <a:t>/CP. The agenda will be circulated via email by 12 noon on the Friday prior to the next meeting for each </a:t>
                      </a:r>
                      <a:r>
                        <a:rPr kumimoji="0" lang="en-GB" sz="800" kern="1200">
                          <a:solidFill>
                            <a:schemeClr val="tx1"/>
                          </a:solidFill>
                          <a:effectLst/>
                          <a:latin typeface="Arial" panose="020B0604020202020204" pitchFamily="34" charset="0"/>
                          <a:ea typeface="+mn-ea"/>
                          <a:cs typeface="Arial" panose="020B0604020202020204" pitchFamily="34" charset="0"/>
                        </a:rPr>
                        <a:t>respective locality areas.</a:t>
                      </a:r>
                      <a:endParaRPr kumimoji="0" lang="en-GB" sz="8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Apologies should be sent to the chair ASAP although, where actions were identified within the minutes, written feedback will be required. </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The chair can give a summary of the discussion so that outcomes have a clear rationale.</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The chair will document the outcome so that there is a record of the decisions made on the child’s record. </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Business support will circulate the outcomes to members within 2 working days of the meeting. </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Members will filter outcomes to appropriate workforce within their service.</a:t>
                      </a:r>
                    </a:p>
                    <a:p>
                      <a:pPr marL="171450" lvl="0" indent="-171450">
                        <a:buFont typeface="Wingdings" panose="05000000000000000000" pitchFamily="2" charset="2"/>
                        <a:buChar char="Ø"/>
                      </a:pPr>
                      <a:r>
                        <a:rPr kumimoji="0" lang="en-GB" sz="800" kern="1200" dirty="0">
                          <a:solidFill>
                            <a:schemeClr val="tx1"/>
                          </a:solidFill>
                          <a:effectLst/>
                          <a:latin typeface="Arial" panose="020B0604020202020204" pitchFamily="34" charset="0"/>
                          <a:ea typeface="+mn-ea"/>
                          <a:cs typeface="Arial" panose="020B0604020202020204" pitchFamily="34" charset="0"/>
                        </a:rPr>
                        <a:t>Any disagreements regarding a decision made by the group should be reported to the chair and escalated through each services management structure until a resolution is agreed upon.  </a:t>
                      </a:r>
                    </a:p>
                  </a:txBody>
                  <a:tcPr/>
                </a:tc>
                <a:extLst>
                  <a:ext uri="{0D108BD9-81ED-4DB2-BD59-A6C34878D82A}">
                    <a16:rowId xmlns:a16="http://schemas.microsoft.com/office/drawing/2014/main" val="10005"/>
                  </a:ext>
                </a:extLst>
              </a:tr>
              <a:tr h="438080">
                <a:tc>
                  <a:txBody>
                    <a:bodyPr/>
                    <a:lstStyle/>
                    <a:p>
                      <a:r>
                        <a:rPr kumimoji="0" lang="en-GB" sz="800" b="1" kern="1200" dirty="0">
                          <a:solidFill>
                            <a:schemeClr val="tx1"/>
                          </a:solidFill>
                          <a:effectLst/>
                          <a:latin typeface="Arial" panose="020B0604020202020204" pitchFamily="34" charset="0"/>
                          <a:ea typeface="+mn-ea"/>
                          <a:cs typeface="Arial" panose="020B0604020202020204" pitchFamily="34" charset="0"/>
                        </a:rPr>
                        <a:t>Performance Measures</a:t>
                      </a:r>
                      <a:endParaRPr lang="en-GB" sz="800" dirty="0">
                        <a:latin typeface="Arial" panose="020B0604020202020204" pitchFamily="34" charset="0"/>
                        <a:cs typeface="Arial" panose="020B0604020202020204" pitchFamily="34" charset="0"/>
                      </a:endParaRPr>
                    </a:p>
                  </a:txBody>
                  <a:tcPr/>
                </a:tc>
                <a:tc>
                  <a:txBody>
                    <a:bodyPr/>
                    <a:lstStyle/>
                    <a:p>
                      <a:r>
                        <a:rPr kumimoji="0" lang="en-GB" sz="800" kern="1200" dirty="0">
                          <a:solidFill>
                            <a:schemeClr val="tx1"/>
                          </a:solidFill>
                          <a:effectLst/>
                          <a:latin typeface="Arial" panose="020B0604020202020204" pitchFamily="34" charset="0"/>
                          <a:ea typeface="+mn-ea"/>
                          <a:cs typeface="Arial" panose="020B0604020202020204" pitchFamily="34" charset="0"/>
                        </a:rPr>
                        <a:t>Feedback to be sought from children and families about their experiences of intervention across levels of need. </a:t>
                      </a:r>
                    </a:p>
                    <a:p>
                      <a:r>
                        <a:rPr kumimoji="0" lang="en-GB" sz="800" kern="1200" dirty="0">
                          <a:solidFill>
                            <a:schemeClr val="tx1"/>
                          </a:solidFill>
                          <a:effectLst/>
                          <a:latin typeface="Arial" panose="020B0604020202020204" pitchFamily="34" charset="0"/>
                          <a:ea typeface="+mn-ea"/>
                          <a:cs typeface="Arial" panose="020B0604020202020204" pitchFamily="34" charset="0"/>
                        </a:rPr>
                        <a:t>Expectation that there will be a reduction in the re-referral rates. </a:t>
                      </a:r>
                    </a:p>
                    <a:p>
                      <a:r>
                        <a:rPr kumimoji="0" lang="en-GB" sz="800" kern="1200" dirty="0">
                          <a:solidFill>
                            <a:schemeClr val="tx1"/>
                          </a:solidFill>
                          <a:effectLst/>
                          <a:latin typeface="Arial" panose="020B0604020202020204" pitchFamily="34" charset="0"/>
                          <a:ea typeface="+mn-ea"/>
                          <a:cs typeface="Arial" panose="020B0604020202020204" pitchFamily="34" charset="0"/>
                        </a:rPr>
                        <a:t>3 monthly reports will be provided considering effectiveness and impact. </a:t>
                      </a:r>
                      <a:endParaRPr lang="en-GB" sz="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6"/>
                  </a:ext>
                </a:extLst>
              </a:tr>
            </a:tbl>
          </a:graphicData>
        </a:graphic>
      </p:graphicFrame>
      <p:sp>
        <p:nvSpPr>
          <p:cNvPr id="8" name="Rectangle 7"/>
          <p:cNvSpPr/>
          <p:nvPr/>
        </p:nvSpPr>
        <p:spPr>
          <a:xfrm>
            <a:off x="323527" y="151547"/>
            <a:ext cx="1995867" cy="276999"/>
          </a:xfrm>
          <a:prstGeom prst="rect">
            <a:avLst/>
          </a:prstGeom>
        </p:spPr>
        <p:txBody>
          <a:bodyPr wrap="none">
            <a:spAutoFit/>
          </a:bodyPr>
          <a:lstStyle/>
          <a:p>
            <a:r>
              <a:rPr lang="en-GB" sz="1200" b="1" dirty="0">
                <a:latin typeface="Arial" panose="020B0604020202020204" pitchFamily="34" charset="0"/>
                <a:cs typeface="Arial" panose="020B0604020202020204" pitchFamily="34" charset="0"/>
              </a:rPr>
              <a:t>Terms of Reference         </a:t>
            </a:r>
            <a:endParaRPr lang="en-GB" sz="1200" dirty="0">
              <a:latin typeface="Arial" panose="020B0604020202020204" pitchFamily="34" charset="0"/>
              <a:cs typeface="Arial" panose="020B0604020202020204" pitchFamily="34" charset="0"/>
            </a:endParaRPr>
          </a:p>
        </p:txBody>
      </p:sp>
      <p:sp>
        <p:nvSpPr>
          <p:cNvPr id="22" name="TextBox 21"/>
          <p:cNvSpPr txBox="1"/>
          <p:nvPr/>
        </p:nvSpPr>
        <p:spPr>
          <a:xfrm>
            <a:off x="3376042" y="6325507"/>
            <a:ext cx="5277407" cy="276999"/>
          </a:xfrm>
          <a:prstGeom prst="rect">
            <a:avLst/>
          </a:prstGeom>
          <a:noFill/>
        </p:spPr>
        <p:txBody>
          <a:bodyPr wrap="none" rtlCol="0">
            <a:spAutoFit/>
          </a:bodyPr>
          <a:lstStyle/>
          <a:p>
            <a:r>
              <a:rPr lang="en-GB" sz="1200" dirty="0">
                <a:latin typeface="Arial" panose="020B0604020202020204" pitchFamily="34" charset="0"/>
                <a:cs typeface="Arial" panose="020B0604020202020204" pitchFamily="34" charset="0"/>
              </a:rPr>
              <a:t>Signed _____________________________________ Date____________ </a:t>
            </a:r>
          </a:p>
        </p:txBody>
      </p:sp>
      <p:sp>
        <p:nvSpPr>
          <p:cNvPr id="2" name="Rectangle 1"/>
          <p:cNvSpPr/>
          <p:nvPr/>
        </p:nvSpPr>
        <p:spPr>
          <a:xfrm>
            <a:off x="3395886" y="6038276"/>
            <a:ext cx="3088602" cy="276999"/>
          </a:xfrm>
          <a:prstGeom prst="rect">
            <a:avLst/>
          </a:prstGeom>
        </p:spPr>
        <p:txBody>
          <a:bodyPr wrap="none">
            <a:spAutoFit/>
          </a:bodyPr>
          <a:lstStyle/>
          <a:p>
            <a:r>
              <a:rPr lang="en-GB" sz="1200" dirty="0">
                <a:latin typeface="Arial" panose="020B0604020202020204" pitchFamily="34" charset="0"/>
                <a:cs typeface="Arial" panose="020B0604020202020204" pitchFamily="34" charset="0"/>
              </a:rPr>
              <a:t>Date of last review of TOR ____________ </a:t>
            </a:r>
          </a:p>
        </p:txBody>
      </p:sp>
      <p:sp>
        <p:nvSpPr>
          <p:cNvPr id="5" name="Footer Placeholder 4">
            <a:extLst>
              <a:ext uri="{FF2B5EF4-FFF2-40B4-BE49-F238E27FC236}">
                <a16:creationId xmlns:a16="http://schemas.microsoft.com/office/drawing/2014/main" id="{C4E052CB-DB6D-4E6C-AEBF-217AB2989F90}"/>
              </a:ext>
            </a:extLst>
          </p:cNvPr>
          <p:cNvSpPr>
            <a:spLocks noGrp="1"/>
          </p:cNvSpPr>
          <p:nvPr>
            <p:ph type="ftr" sz="quarter" idx="11"/>
            <p:custDataLst>
              <p:tags r:id="rId1"/>
            </p:custDataLst>
          </p:nvPr>
        </p:nvSpPr>
        <p:spPr/>
        <p:txBody>
          <a:bodyPr/>
          <a:lstStyle/>
          <a:p>
            <a:r>
              <a:rPr lang="en-GB"/>
              <a:t>OFFICIAL</a:t>
            </a:r>
          </a:p>
        </p:txBody>
      </p:sp>
    </p:spTree>
    <p:extLst>
      <p:ext uri="{BB962C8B-B14F-4D97-AF65-F5344CB8AC3E}">
        <p14:creationId xmlns:p14="http://schemas.microsoft.com/office/powerpoint/2010/main" val="13775389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UNCLASSIFIED"/>
</p:tagLst>
</file>

<file path=ppt/tags/tag10.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UNCLASSIFIED"/>
</p:tagLst>
</file>

<file path=ppt/tags/tag1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UNCLASSIFIED"/>
</p:tagLst>
</file>

<file path=ppt/tags/tag1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UNCLASSIFIED"/>
</p:tagLst>
</file>

<file path=ppt/tags/tag1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7.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8.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9.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0.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UNCLASSIFIED"/>
</p:tagLst>
</file>

<file path=ppt/tags/tag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UNCLASSIFIED"/>
</p:tagLst>
</file>

<file path=ppt/tags/tag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UNCLASSIFIED"/>
</p:tagLst>
</file>

<file path=ppt/tags/tag7.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UNCLASSIFIED"/>
</p:tagLst>
</file>

<file path=ppt/tags/tag8.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UNCLASSIFIED"/>
</p:tagLst>
</file>

<file path=ppt/tags/tag9.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UNCLASSIFIED"/>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2">
      <a:dk1>
        <a:sysClr val="windowText" lastClr="000000"/>
      </a:dk1>
      <a:lt1>
        <a:sysClr val="window" lastClr="FFFFFF"/>
      </a:lt1>
      <a:dk2>
        <a:srgbClr val="464646"/>
      </a:dk2>
      <a:lt2>
        <a:srgbClr val="DEF5FA"/>
      </a:lt2>
      <a:accent1>
        <a:srgbClr val="008A3E"/>
      </a:accent1>
      <a:accent2>
        <a:srgbClr val="7F7F7F"/>
      </a:accent2>
      <a:accent3>
        <a:srgbClr val="EB641B"/>
      </a:accent3>
      <a:accent4>
        <a:srgbClr val="00823B"/>
      </a:accent4>
      <a:accent5>
        <a:srgbClr val="474B78"/>
      </a:accent5>
      <a:accent6>
        <a:srgbClr val="7D3C4A"/>
      </a:accent6>
      <a:hlink>
        <a:srgbClr val="FF8119"/>
      </a:hlink>
      <a:folHlink>
        <a:srgbClr val="BF7B89"/>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d="http://www.w3.org/2001/XMLSchema" xmlns:xsi="http://www.w3.org/2001/XMLSchema-instance" xmlns="http://www.boldonjames.com/2008/01/sie/internal/label" sislVersion="0" policy="6ceae14b-024b-4bff-9be8-3287753ee694" origin="defaultValue">
  <element uid="id_classification_nonbusiness" value=""/>
</sisl>
</file>

<file path=customXml/itemProps1.xml><?xml version="1.0" encoding="utf-8"?>
<ds:datastoreItem xmlns:ds="http://schemas.openxmlformats.org/officeDocument/2006/customXml" ds:itemID="{3C1A0F6D-1B11-4FE2-AD73-920DA1ABF46D}">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Concourse</Template>
  <TotalTime>360</TotalTime>
  <Words>1166</Words>
  <Application>Microsoft Office PowerPoint</Application>
  <PresentationFormat>On-screen Show (4:3)</PresentationFormat>
  <Paragraphs>111</Paragraphs>
  <Slides>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Lucida Sans Unicode</vt:lpstr>
      <vt:lpstr>Verdana</vt:lpstr>
      <vt:lpstr>Wingdings</vt:lpstr>
      <vt:lpstr>Wingdings 2</vt:lpstr>
      <vt:lpstr>Wingdings 3</vt:lpstr>
      <vt:lpstr>Concourse</vt:lpstr>
      <vt:lpstr>PowerPoint Presentation</vt:lpstr>
      <vt:lpstr>Step Down From C&amp;F Assessment.</vt:lpstr>
      <vt:lpstr>Step Down From CiN Plan.</vt:lpstr>
      <vt:lpstr>Step Up – Immediate Safeguarding-Led Pathway</vt:lpstr>
      <vt:lpstr>Step Up – Early Help Not Progressing Outcomes Pathway</vt:lpstr>
      <vt:lpstr>PowerPoint Presentation</vt:lpstr>
    </vt:vector>
  </TitlesOfParts>
  <Company>Cheshire Shared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MANLEY, Kristy</dc:creator>
  <cp:lastModifiedBy>COOPER, Jan</cp:lastModifiedBy>
  <cp:revision>30</cp:revision>
  <cp:lastPrinted>2019-06-12T16:30:50Z</cp:lastPrinted>
  <dcterms:created xsi:type="dcterms:W3CDTF">2019-04-25T09:53:15Z</dcterms:created>
  <dcterms:modified xsi:type="dcterms:W3CDTF">2020-06-09T17:50:26Z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9f04b031-dbe9-4535-bec9-d0be8c29ec01</vt:lpwstr>
  </property>
  <property fmtid="{D5CDD505-2E9C-101B-9397-08002B2CF9AE}" pid="3" name="bjDocumentSecurityLabel">
    <vt:lpwstr>OFFICIAL</vt:lpwstr>
  </property>
  <property fmtid="{D5CDD505-2E9C-101B-9397-08002B2CF9AE}" pid="4" name="bjSlideMasterFooterText">
    <vt:lpwstr>OFFICIAL</vt:lpwstr>
  </property>
  <property fmtid="{D5CDD505-2E9C-101B-9397-08002B2CF9AE}" pid="5" name="bjSaver">
    <vt:lpwstr>EpMoT6C9M/A2yugaZxDh4M6OqlKEanPh</vt:lpwstr>
  </property>
  <property fmtid="{D5CDD505-2E9C-101B-9397-08002B2CF9AE}" pid="6" name="bjDocumentLabelXML">
    <vt:lpwstr>&lt;?xml version="1.0" encoding="us-ascii"?&gt;&lt;sisl xmlns:xsd="http://www.w3.org/2001/XMLSchema" xmlns:xsi="http://www.w3.org/2001/XMLSchema-instance" sislVersion="0" policy="6ceae14b-024b-4bff-9be8-3287753ee694" origin="defaultValue" xmlns="http://www.boldonj</vt:lpwstr>
  </property>
  <property fmtid="{D5CDD505-2E9C-101B-9397-08002B2CF9AE}" pid="7" name="bjDocumentLabelXML-0">
    <vt:lpwstr>ames.com/2008/01/sie/internal/label"&gt;&lt;element uid="id_classification_nonbusiness" value="" /&gt;&lt;/sisl&gt;</vt:lpwstr>
  </property>
</Properties>
</file>