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0"/>
  </p:notesMasterIdLst>
  <p:handoutMasterIdLst>
    <p:handoutMasterId r:id="rId31"/>
  </p:handoutMasterIdLst>
  <p:sldIdLst>
    <p:sldId id="258" r:id="rId3"/>
    <p:sldId id="259" r:id="rId4"/>
    <p:sldId id="260" r:id="rId5"/>
    <p:sldId id="261" r:id="rId6"/>
    <p:sldId id="269" r:id="rId7"/>
    <p:sldId id="294" r:id="rId8"/>
    <p:sldId id="295" r:id="rId9"/>
    <p:sldId id="296" r:id="rId10"/>
    <p:sldId id="323" r:id="rId11"/>
    <p:sldId id="297" r:id="rId12"/>
    <p:sldId id="298" r:id="rId13"/>
    <p:sldId id="299" r:id="rId14"/>
    <p:sldId id="301" r:id="rId15"/>
    <p:sldId id="302" r:id="rId16"/>
    <p:sldId id="303" r:id="rId17"/>
    <p:sldId id="313" r:id="rId18"/>
    <p:sldId id="314" r:id="rId19"/>
    <p:sldId id="307" r:id="rId20"/>
    <p:sldId id="309" r:id="rId21"/>
    <p:sldId id="311" r:id="rId22"/>
    <p:sldId id="315" r:id="rId23"/>
    <p:sldId id="343" r:id="rId24"/>
    <p:sldId id="308" r:id="rId25"/>
    <p:sldId id="310" r:id="rId26"/>
    <p:sldId id="312" r:id="rId27"/>
    <p:sldId id="304" r:id="rId28"/>
    <p:sldId id="30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88"/>
    <p:restoredTop sz="91429"/>
  </p:normalViewPr>
  <p:slideViewPr>
    <p:cSldViewPr snapToGrid="0" snapToObjects="1">
      <p:cViewPr varScale="1">
        <p:scale>
          <a:sx n="109" d="100"/>
          <a:sy n="109" d="100"/>
        </p:scale>
        <p:origin x="-111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66DE0A-20B5-4F0C-BA53-87699C6D7CE2}" type="datetimeFigureOut">
              <a:rPr lang="en-GB" smtClean="0"/>
              <a:t>09/07/2018</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0073A3A-080D-4FEB-9465-9B7CCFA6F7C2}" type="slidenum">
              <a:rPr lang="en-GB" smtClean="0"/>
              <a:t>‹#›</a:t>
            </a:fld>
            <a:endParaRPr lang="en-GB"/>
          </a:p>
        </p:txBody>
      </p:sp>
    </p:spTree>
    <p:extLst>
      <p:ext uri="{BB962C8B-B14F-4D97-AF65-F5344CB8AC3E}">
        <p14:creationId xmlns:p14="http://schemas.microsoft.com/office/powerpoint/2010/main" val="2938152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398EF9-41F3-AF4A-8D16-EA106B795449}" type="datetimeFigureOut">
              <a:rPr lang="en-GB" smtClean="0"/>
              <a:t>09/07/2018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70CB61-F931-934C-B7F6-87EE5FD6446D}" type="slidenum">
              <a:rPr lang="en-GB" smtClean="0"/>
              <a:t>‹#›</a:t>
            </a:fld>
            <a:endParaRPr lang="en-GB"/>
          </a:p>
        </p:txBody>
      </p:sp>
    </p:spTree>
    <p:extLst>
      <p:ext uri="{BB962C8B-B14F-4D97-AF65-F5344CB8AC3E}">
        <p14:creationId xmlns:p14="http://schemas.microsoft.com/office/powerpoint/2010/main" val="2716257336"/>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1</a:t>
            </a:fld>
            <a:endParaRPr lang="en-GB"/>
          </a:p>
        </p:txBody>
      </p:sp>
    </p:spTree>
    <p:extLst>
      <p:ext uri="{BB962C8B-B14F-4D97-AF65-F5344CB8AC3E}">
        <p14:creationId xmlns:p14="http://schemas.microsoft.com/office/powerpoint/2010/main" val="2364218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9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r>
              <a:rPr lang="en-US" b="1" dirty="0">
                <a:latin typeface="Calibri" charset="0"/>
              </a:rPr>
              <a:t>TIMEFRAME:</a:t>
            </a:r>
            <a:r>
              <a:rPr lang="en-US" dirty="0">
                <a:latin typeface="Calibri" charset="0"/>
              </a:rPr>
              <a:t>	How long until the child can go home?</a:t>
            </a:r>
          </a:p>
          <a:p>
            <a:r>
              <a:rPr lang="en-US" dirty="0">
                <a:latin typeface="Calibri" charset="0"/>
              </a:rPr>
              <a:t>			How long until you are willing to close the case?</a:t>
            </a:r>
          </a:p>
          <a:p>
            <a:r>
              <a:rPr lang="en-US" i="1" dirty="0">
                <a:latin typeface="Calibri" charset="0"/>
              </a:rPr>
              <a:t>Builder analogy:</a:t>
            </a:r>
            <a:r>
              <a:rPr lang="en-US" i="1" baseline="0" dirty="0">
                <a:latin typeface="Calibri" charset="0"/>
              </a:rPr>
              <a:t> How much? = £300, How long? = I don</a:t>
            </a:r>
            <a:r>
              <a:rPr lang="fr-FR" i="1" baseline="0" dirty="0">
                <a:latin typeface="Calibri" charset="0"/>
              </a:rPr>
              <a:t>’</a:t>
            </a:r>
            <a:r>
              <a:rPr lang="en-US" i="1" baseline="0" dirty="0">
                <a:latin typeface="Calibri" charset="0"/>
              </a:rPr>
              <a:t>t know, haven’t got a clue. would you accept that?? We need to create a vision of how long and what needs to happen.</a:t>
            </a:r>
          </a:p>
          <a:p>
            <a:endParaRPr lang="en-US" i="1" baseline="0" dirty="0">
              <a:latin typeface="Calibri" charset="0"/>
            </a:endParaRPr>
          </a:p>
          <a:p>
            <a:r>
              <a:rPr lang="en-US" i="1" baseline="0" dirty="0">
                <a:latin typeface="Calibri" charset="0"/>
              </a:rPr>
              <a:t>This is often dodged by workers because they don’t know the answer, but families need and deserve to know how long, and how long agencies can commit to, What often happens is that agencies start to drift off and stop supporting and monitoring becomes meaningless and open ended.</a:t>
            </a:r>
          </a:p>
          <a:p>
            <a:endParaRPr lang="en-US" i="1" baseline="0" dirty="0">
              <a:latin typeface="Calibri" charset="0"/>
            </a:endParaRPr>
          </a:p>
          <a:p>
            <a:r>
              <a:rPr lang="en-US" i="1" baseline="0" dirty="0">
                <a:latin typeface="Calibri" charset="0"/>
              </a:rPr>
              <a:t>Ask (if time) how long do people think this should take? Variety of views but you are all bringing your best thinking, so how’s right and whose wrong?</a:t>
            </a:r>
          </a:p>
          <a:p>
            <a:endParaRPr lang="en-US" i="1" baseline="0" dirty="0">
              <a:latin typeface="Calibri" charset="0"/>
            </a:endParaRPr>
          </a:p>
          <a:p>
            <a:endParaRPr lang="en-US" i="1" baseline="0" dirty="0">
              <a:latin typeface="Calibri" charset="0"/>
            </a:endParaRPr>
          </a:p>
          <a:p>
            <a:r>
              <a:rPr lang="en-US" i="1" baseline="0" dirty="0">
                <a:latin typeface="Calibri" charset="0"/>
              </a:rPr>
              <a:t>Sharing example of the Trajectory just an example of what it could look like based on 4 minutes worth of info, clearly there is a whole lot more!! So not a prescriptive just some idea</a:t>
            </a:r>
          </a:p>
          <a:p>
            <a:endParaRPr lang="en-US" i="1" baseline="0" dirty="0">
              <a:latin typeface="Calibri" charset="0"/>
            </a:endParaRPr>
          </a:p>
          <a:p>
            <a:r>
              <a:rPr lang="en-US" i="1" baseline="0" dirty="0">
                <a:latin typeface="Calibri" charset="0"/>
              </a:rPr>
              <a:t>Important message to families and network is if this all goes well? We have the task of moving from danger statement to safety goal.</a:t>
            </a:r>
          </a:p>
          <a:p>
            <a:endParaRPr lang="en-US" i="1" baseline="0" dirty="0">
              <a:latin typeface="Calibri" charset="0"/>
            </a:endParaRPr>
          </a:p>
          <a:p>
            <a:r>
              <a:rPr lang="en-US" i="1" baseline="0" dirty="0">
                <a:latin typeface="Calibri" charset="0"/>
              </a:rPr>
              <a:t>Offer opportunity to discuss and feedback.</a:t>
            </a:r>
          </a:p>
          <a:p>
            <a:endParaRPr lang="en-US" i="1" baseline="0" dirty="0">
              <a:latin typeface="Calibri" charset="0"/>
            </a:endParaRPr>
          </a:p>
          <a:p>
            <a:r>
              <a:rPr lang="en-US" i="1" baseline="0" dirty="0">
                <a:latin typeface="Calibri" charset="0"/>
              </a:rPr>
              <a:t>Ask what do you like and what question do you have?</a:t>
            </a:r>
          </a:p>
          <a:p>
            <a:endParaRPr lang="en-US" i="1" baseline="0" dirty="0">
              <a:latin typeface="Calibri" charset="0"/>
            </a:endParaRPr>
          </a:p>
          <a:p>
            <a:r>
              <a:rPr lang="en-US" i="1" baseline="0" dirty="0">
                <a:latin typeface="Calibri" charset="0"/>
              </a:rPr>
              <a:t>Asking families are you up for this? Have to be able to commit to get on, success is different measure. Informed choice.</a:t>
            </a:r>
          </a:p>
          <a:p>
            <a:endParaRPr lang="en-US" i="1" dirty="0">
              <a:latin typeface="Calibri" charset="0"/>
            </a:endParaRPr>
          </a:p>
        </p:txBody>
      </p:sp>
      <p:sp>
        <p:nvSpPr>
          <p:cNvPr id="4" name="Slide Number Placeholder 3"/>
          <p:cNvSpPr>
            <a:spLocks noGrp="1"/>
          </p:cNvSpPr>
          <p:nvPr>
            <p:ph type="sldNum" sz="quarter" idx="5"/>
          </p:nvPr>
        </p:nvSpPr>
        <p:spPr/>
        <p:txBody>
          <a:bodyPr/>
          <a:lstStyle/>
          <a:p>
            <a:pPr>
              <a:defRPr/>
            </a:pPr>
            <a:fld id="{5F3BD555-FC70-A44F-9554-C707C4C912A0}" type="slidenum">
              <a:rPr lang="en-US" smtClean="0"/>
              <a:pPr>
                <a:defRPr/>
              </a:pPr>
              <a:t>10</a:t>
            </a:fld>
            <a:endParaRPr lang="en-US"/>
          </a:p>
        </p:txBody>
      </p:sp>
    </p:spTree>
    <p:extLst>
      <p:ext uri="{BB962C8B-B14F-4D97-AF65-F5344CB8AC3E}">
        <p14:creationId xmlns:p14="http://schemas.microsoft.com/office/powerpoint/2010/main" val="40687925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9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r>
              <a:rPr lang="en-US" b="1" dirty="0">
                <a:latin typeface="Calibri" charset="0"/>
              </a:rPr>
              <a:t>TIMEFRAME:</a:t>
            </a:r>
            <a:r>
              <a:rPr lang="en-US" dirty="0">
                <a:latin typeface="Calibri" charset="0"/>
              </a:rPr>
              <a:t>	How long until the child can go home?</a:t>
            </a:r>
          </a:p>
          <a:p>
            <a:r>
              <a:rPr lang="en-US" dirty="0">
                <a:latin typeface="Calibri" charset="0"/>
              </a:rPr>
              <a:t>			How long until you are willing to close the case?</a:t>
            </a:r>
          </a:p>
          <a:p>
            <a:r>
              <a:rPr lang="en-US" i="1" dirty="0">
                <a:latin typeface="Calibri" charset="0"/>
              </a:rPr>
              <a:t>Builder analogy:</a:t>
            </a:r>
            <a:r>
              <a:rPr lang="en-US" i="1" baseline="0" dirty="0">
                <a:latin typeface="Calibri" charset="0"/>
              </a:rPr>
              <a:t> How much? = £300, How long? = I don</a:t>
            </a:r>
            <a:r>
              <a:rPr lang="fr-FR" i="1" baseline="0" dirty="0">
                <a:latin typeface="Calibri" charset="0"/>
              </a:rPr>
              <a:t>’</a:t>
            </a:r>
            <a:r>
              <a:rPr lang="en-US" i="1" baseline="0" dirty="0">
                <a:latin typeface="Calibri" charset="0"/>
              </a:rPr>
              <a:t>t know, haven’t got a clue. would you accept that?? We need to create a vision of how long and what needs to happen.</a:t>
            </a:r>
          </a:p>
          <a:p>
            <a:endParaRPr lang="en-US" i="1" baseline="0" dirty="0">
              <a:latin typeface="Calibri" charset="0"/>
            </a:endParaRPr>
          </a:p>
          <a:p>
            <a:r>
              <a:rPr lang="en-US" i="1" baseline="0" dirty="0">
                <a:latin typeface="Calibri" charset="0"/>
              </a:rPr>
              <a:t>This is often dodged by workers because they don’t know the answer, but families need and deserve to know how long, and how long agencies can commit to, What often happens is that agencies start to drift off and stop supporting and monitoring becomes meaningless and open ended.</a:t>
            </a:r>
          </a:p>
          <a:p>
            <a:endParaRPr lang="en-US" i="1" baseline="0" dirty="0">
              <a:latin typeface="Calibri" charset="0"/>
            </a:endParaRPr>
          </a:p>
          <a:p>
            <a:r>
              <a:rPr lang="en-US" i="1" baseline="0" dirty="0">
                <a:latin typeface="Calibri" charset="0"/>
              </a:rPr>
              <a:t>Ask (if time) how long do people think this should take? Variety of views but you are all bringing your best thinking, so how’s right and whose wrong?</a:t>
            </a:r>
          </a:p>
          <a:p>
            <a:endParaRPr lang="en-US" i="1" baseline="0" dirty="0">
              <a:latin typeface="Calibri" charset="0"/>
            </a:endParaRPr>
          </a:p>
          <a:p>
            <a:endParaRPr lang="en-US" i="1" baseline="0" dirty="0">
              <a:latin typeface="Calibri" charset="0"/>
            </a:endParaRPr>
          </a:p>
          <a:p>
            <a:r>
              <a:rPr lang="en-US" i="1" baseline="0" dirty="0">
                <a:latin typeface="Calibri" charset="0"/>
              </a:rPr>
              <a:t>Sharing example of the Trajectory just an example of what it could look like based on 4 minutes worth of info, clearly there is a whole lot more!! So not a prescriptive just some idea</a:t>
            </a:r>
          </a:p>
          <a:p>
            <a:endParaRPr lang="en-US" i="1" baseline="0" dirty="0">
              <a:latin typeface="Calibri" charset="0"/>
            </a:endParaRPr>
          </a:p>
          <a:p>
            <a:r>
              <a:rPr lang="en-US" i="1" baseline="0" dirty="0">
                <a:latin typeface="Calibri" charset="0"/>
              </a:rPr>
              <a:t>Important message to families and network is if this all goes well? We have the task of moving from danger statement to safety goal.</a:t>
            </a:r>
          </a:p>
          <a:p>
            <a:endParaRPr lang="en-US" i="1" baseline="0" dirty="0">
              <a:latin typeface="Calibri" charset="0"/>
            </a:endParaRPr>
          </a:p>
          <a:p>
            <a:r>
              <a:rPr lang="en-US" i="1" baseline="0" dirty="0">
                <a:latin typeface="Calibri" charset="0"/>
              </a:rPr>
              <a:t>Offer opportunity to discuss and feedback.</a:t>
            </a:r>
          </a:p>
          <a:p>
            <a:endParaRPr lang="en-US" i="1" baseline="0" dirty="0">
              <a:latin typeface="Calibri" charset="0"/>
            </a:endParaRPr>
          </a:p>
          <a:p>
            <a:r>
              <a:rPr lang="en-US" i="1" baseline="0" dirty="0">
                <a:latin typeface="Calibri" charset="0"/>
              </a:rPr>
              <a:t>Ask what do you like and what question do you have?</a:t>
            </a:r>
          </a:p>
          <a:p>
            <a:endParaRPr lang="en-US" i="1" baseline="0" dirty="0">
              <a:latin typeface="Calibri" charset="0"/>
            </a:endParaRPr>
          </a:p>
          <a:p>
            <a:r>
              <a:rPr lang="en-US" i="1" baseline="0" dirty="0">
                <a:latin typeface="Calibri" charset="0"/>
              </a:rPr>
              <a:t>Asking families are you up for this? Have to be able to commit to get on, success is different measure. Informed choice.</a:t>
            </a:r>
          </a:p>
          <a:p>
            <a:endParaRPr lang="en-US" i="1" dirty="0">
              <a:latin typeface="Calibri" charset="0"/>
            </a:endParaRPr>
          </a:p>
        </p:txBody>
      </p:sp>
      <p:sp>
        <p:nvSpPr>
          <p:cNvPr id="4" name="Slide Number Placeholder 3"/>
          <p:cNvSpPr>
            <a:spLocks noGrp="1"/>
          </p:cNvSpPr>
          <p:nvPr>
            <p:ph type="sldNum" sz="quarter" idx="5"/>
          </p:nvPr>
        </p:nvSpPr>
        <p:spPr/>
        <p:txBody>
          <a:bodyPr/>
          <a:lstStyle/>
          <a:p>
            <a:pPr>
              <a:defRPr/>
            </a:pPr>
            <a:fld id="{5F3BD555-FC70-A44F-9554-C707C4C912A0}" type="slidenum">
              <a:rPr lang="en-US" smtClean="0"/>
              <a:pPr>
                <a:defRPr/>
              </a:pPr>
              <a:t>11</a:t>
            </a:fld>
            <a:endParaRPr lang="en-US"/>
          </a:p>
        </p:txBody>
      </p:sp>
    </p:spTree>
    <p:extLst>
      <p:ext uri="{BB962C8B-B14F-4D97-AF65-F5344CB8AC3E}">
        <p14:creationId xmlns:p14="http://schemas.microsoft.com/office/powerpoint/2010/main" val="3217926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9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r>
              <a:rPr lang="en-US" b="1" dirty="0">
                <a:latin typeface="Calibri" charset="0"/>
              </a:rPr>
              <a:t>TIMEFRAME:</a:t>
            </a:r>
            <a:r>
              <a:rPr lang="en-US" dirty="0">
                <a:latin typeface="Calibri" charset="0"/>
              </a:rPr>
              <a:t>	How long until the child can go home?</a:t>
            </a:r>
          </a:p>
          <a:p>
            <a:r>
              <a:rPr lang="en-US" dirty="0">
                <a:latin typeface="Calibri" charset="0"/>
              </a:rPr>
              <a:t>			How long until you are willing to close the case?</a:t>
            </a:r>
          </a:p>
          <a:p>
            <a:r>
              <a:rPr lang="en-US" i="1" dirty="0">
                <a:latin typeface="Calibri" charset="0"/>
              </a:rPr>
              <a:t>Builder analogy:</a:t>
            </a:r>
            <a:r>
              <a:rPr lang="en-US" i="1" baseline="0" dirty="0">
                <a:latin typeface="Calibri" charset="0"/>
              </a:rPr>
              <a:t> How much? = £300, How long? = I don</a:t>
            </a:r>
            <a:r>
              <a:rPr lang="fr-FR" i="1" baseline="0" dirty="0">
                <a:latin typeface="Calibri" charset="0"/>
              </a:rPr>
              <a:t>’</a:t>
            </a:r>
            <a:r>
              <a:rPr lang="en-US" i="1" baseline="0" dirty="0">
                <a:latin typeface="Calibri" charset="0"/>
              </a:rPr>
              <a:t>t know, haven’t got a clue. would you accept that?? We need to create a vision of how long and what needs to happen.</a:t>
            </a:r>
          </a:p>
          <a:p>
            <a:endParaRPr lang="en-US" i="1" baseline="0" dirty="0">
              <a:latin typeface="Calibri" charset="0"/>
            </a:endParaRPr>
          </a:p>
          <a:p>
            <a:r>
              <a:rPr lang="en-US" i="1" baseline="0" dirty="0">
                <a:latin typeface="Calibri" charset="0"/>
              </a:rPr>
              <a:t>This is often dodged by workers because they don’t know the answer, but families need and deserve to know how long, and how long agencies can commit to, What often happens is that agencies start to drift off and stop supporting and monitoring becomes meaningless and open ended.</a:t>
            </a:r>
          </a:p>
          <a:p>
            <a:endParaRPr lang="en-US" i="1" baseline="0" dirty="0">
              <a:latin typeface="Calibri" charset="0"/>
            </a:endParaRPr>
          </a:p>
          <a:p>
            <a:r>
              <a:rPr lang="en-US" i="1" baseline="0" dirty="0">
                <a:latin typeface="Calibri" charset="0"/>
              </a:rPr>
              <a:t>Ask (if time) how long do people think this should take? Variety of views but you are all bringing your best thinking, so how’s right and whose wrong?</a:t>
            </a:r>
          </a:p>
          <a:p>
            <a:endParaRPr lang="en-US" i="1" baseline="0" dirty="0">
              <a:latin typeface="Calibri" charset="0"/>
            </a:endParaRPr>
          </a:p>
          <a:p>
            <a:endParaRPr lang="en-US" i="1" baseline="0" dirty="0">
              <a:latin typeface="Calibri" charset="0"/>
            </a:endParaRPr>
          </a:p>
          <a:p>
            <a:r>
              <a:rPr lang="en-US" i="1" baseline="0" dirty="0">
                <a:latin typeface="Calibri" charset="0"/>
              </a:rPr>
              <a:t>Sharing example of the Trajectory just an example of what it could look like based on 4 minutes worth of info, clearly there is a whole lot more!! So not a prescriptive just some idea</a:t>
            </a:r>
          </a:p>
          <a:p>
            <a:endParaRPr lang="en-US" i="1" baseline="0" dirty="0">
              <a:latin typeface="Calibri" charset="0"/>
            </a:endParaRPr>
          </a:p>
          <a:p>
            <a:r>
              <a:rPr lang="en-US" i="1" baseline="0" dirty="0">
                <a:latin typeface="Calibri" charset="0"/>
              </a:rPr>
              <a:t>Important message to families and network is if this all goes well? We have the task of moving from danger statement to safety goal.</a:t>
            </a:r>
          </a:p>
          <a:p>
            <a:endParaRPr lang="en-US" i="1" baseline="0" dirty="0">
              <a:latin typeface="Calibri" charset="0"/>
            </a:endParaRPr>
          </a:p>
          <a:p>
            <a:r>
              <a:rPr lang="en-US" i="1" baseline="0" dirty="0">
                <a:latin typeface="Calibri" charset="0"/>
              </a:rPr>
              <a:t>Offer opportunity to discuss and feedback.</a:t>
            </a:r>
          </a:p>
          <a:p>
            <a:endParaRPr lang="en-US" i="1" baseline="0" dirty="0">
              <a:latin typeface="Calibri" charset="0"/>
            </a:endParaRPr>
          </a:p>
          <a:p>
            <a:r>
              <a:rPr lang="en-US" i="1" baseline="0" dirty="0">
                <a:latin typeface="Calibri" charset="0"/>
              </a:rPr>
              <a:t>Ask what do you like and what question do you have?</a:t>
            </a:r>
          </a:p>
          <a:p>
            <a:endParaRPr lang="en-US" i="1" baseline="0" dirty="0">
              <a:latin typeface="Calibri" charset="0"/>
            </a:endParaRPr>
          </a:p>
          <a:p>
            <a:r>
              <a:rPr lang="en-US" i="1" baseline="0" dirty="0">
                <a:latin typeface="Calibri" charset="0"/>
              </a:rPr>
              <a:t>Asking families are you up for this? Have to be able to commit to get on, success is different measure. Informed choice.</a:t>
            </a:r>
          </a:p>
          <a:p>
            <a:endParaRPr lang="en-US" i="1" dirty="0">
              <a:latin typeface="Calibri" charset="0"/>
            </a:endParaRPr>
          </a:p>
        </p:txBody>
      </p:sp>
      <p:sp>
        <p:nvSpPr>
          <p:cNvPr id="4" name="Slide Number Placeholder 3"/>
          <p:cNvSpPr>
            <a:spLocks noGrp="1"/>
          </p:cNvSpPr>
          <p:nvPr>
            <p:ph type="sldNum" sz="quarter" idx="5"/>
          </p:nvPr>
        </p:nvSpPr>
        <p:spPr/>
        <p:txBody>
          <a:bodyPr/>
          <a:lstStyle/>
          <a:p>
            <a:pPr>
              <a:defRPr/>
            </a:pPr>
            <a:fld id="{5F3BD555-FC70-A44F-9554-C707C4C912A0}" type="slidenum">
              <a:rPr lang="en-US" smtClean="0"/>
              <a:pPr>
                <a:defRPr/>
              </a:pPr>
              <a:t>12</a:t>
            </a:fld>
            <a:endParaRPr lang="en-US"/>
          </a:p>
        </p:txBody>
      </p:sp>
    </p:spTree>
    <p:extLst>
      <p:ext uri="{BB962C8B-B14F-4D97-AF65-F5344CB8AC3E}">
        <p14:creationId xmlns:p14="http://schemas.microsoft.com/office/powerpoint/2010/main" val="239756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Trainer</a:t>
            </a:r>
            <a:r>
              <a:rPr lang="en-US" baseline="0" dirty="0"/>
              <a:t> – while participants are working on this, prepare and insert own example questions</a:t>
            </a:r>
            <a:endParaRPr lang="en-US" dirty="0"/>
          </a:p>
        </p:txBody>
      </p:sp>
      <p:sp>
        <p:nvSpPr>
          <p:cNvPr id="4" name="Slide Number Placeholder 3"/>
          <p:cNvSpPr>
            <a:spLocks noGrp="1"/>
          </p:cNvSpPr>
          <p:nvPr>
            <p:ph type="sldNum" sz="quarter" idx="10"/>
          </p:nvPr>
        </p:nvSpPr>
        <p:spPr/>
        <p:txBody>
          <a:bodyPr/>
          <a:lstStyle/>
          <a:p>
            <a:fld id="{0D2E473B-FC66-204A-9F5D-78457D5A1215}" type="slidenum">
              <a:rPr lang="en-US" smtClean="0"/>
              <a:pPr/>
              <a:t>13</a:t>
            </a:fld>
            <a:endParaRPr lang="en-US"/>
          </a:p>
        </p:txBody>
      </p:sp>
    </p:spTree>
    <p:extLst>
      <p:ext uri="{BB962C8B-B14F-4D97-AF65-F5344CB8AC3E}">
        <p14:creationId xmlns:p14="http://schemas.microsoft.com/office/powerpoint/2010/main" val="42506942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2E473B-FC66-204A-9F5D-78457D5A1215}" type="slidenum">
              <a:rPr lang="en-US" smtClean="0"/>
              <a:pPr/>
              <a:t>14</a:t>
            </a:fld>
            <a:endParaRPr lang="en-US"/>
          </a:p>
        </p:txBody>
      </p:sp>
    </p:spTree>
    <p:extLst>
      <p:ext uri="{BB962C8B-B14F-4D97-AF65-F5344CB8AC3E}">
        <p14:creationId xmlns:p14="http://schemas.microsoft.com/office/powerpoint/2010/main" val="40441413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15</a:t>
            </a:fld>
            <a:endParaRPr lang="en-GB"/>
          </a:p>
        </p:txBody>
      </p:sp>
    </p:spTree>
    <p:extLst>
      <p:ext uri="{BB962C8B-B14F-4D97-AF65-F5344CB8AC3E}">
        <p14:creationId xmlns:p14="http://schemas.microsoft.com/office/powerpoint/2010/main" val="20286396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16</a:t>
            </a:fld>
            <a:endParaRPr lang="en-GB"/>
          </a:p>
        </p:txBody>
      </p:sp>
    </p:spTree>
    <p:extLst>
      <p:ext uri="{BB962C8B-B14F-4D97-AF65-F5344CB8AC3E}">
        <p14:creationId xmlns:p14="http://schemas.microsoft.com/office/powerpoint/2010/main" val="306780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17</a:t>
            </a:fld>
            <a:endParaRPr lang="en-GB"/>
          </a:p>
        </p:txBody>
      </p:sp>
    </p:spTree>
    <p:extLst>
      <p:ext uri="{BB962C8B-B14F-4D97-AF65-F5344CB8AC3E}">
        <p14:creationId xmlns:p14="http://schemas.microsoft.com/office/powerpoint/2010/main" val="18479576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Trainer</a:t>
            </a:r>
            <a:r>
              <a:rPr lang="en-US" baseline="0" dirty="0"/>
              <a:t> – while participants are working on this, prepare and insert own example questions</a:t>
            </a:r>
            <a:endParaRPr lang="en-US" dirty="0"/>
          </a:p>
        </p:txBody>
      </p:sp>
      <p:sp>
        <p:nvSpPr>
          <p:cNvPr id="4" name="Slide Number Placeholder 3"/>
          <p:cNvSpPr>
            <a:spLocks noGrp="1"/>
          </p:cNvSpPr>
          <p:nvPr>
            <p:ph type="sldNum" sz="quarter" idx="10"/>
          </p:nvPr>
        </p:nvSpPr>
        <p:spPr/>
        <p:txBody>
          <a:bodyPr/>
          <a:lstStyle/>
          <a:p>
            <a:fld id="{0D2E473B-FC66-204A-9F5D-78457D5A1215}" type="slidenum">
              <a:rPr lang="en-US" smtClean="0"/>
              <a:pPr/>
              <a:t>18</a:t>
            </a:fld>
            <a:endParaRPr lang="en-US"/>
          </a:p>
        </p:txBody>
      </p:sp>
    </p:spTree>
    <p:extLst>
      <p:ext uri="{BB962C8B-B14F-4D97-AF65-F5344CB8AC3E}">
        <p14:creationId xmlns:p14="http://schemas.microsoft.com/office/powerpoint/2010/main" val="37988529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2E473B-FC66-204A-9F5D-78457D5A1215}" type="slidenum">
              <a:rPr lang="en-US" smtClean="0"/>
              <a:pPr/>
              <a:t>19</a:t>
            </a:fld>
            <a:endParaRPr lang="en-US"/>
          </a:p>
        </p:txBody>
      </p:sp>
    </p:spTree>
    <p:extLst>
      <p:ext uri="{BB962C8B-B14F-4D97-AF65-F5344CB8AC3E}">
        <p14:creationId xmlns:p14="http://schemas.microsoft.com/office/powerpoint/2010/main" val="4051794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2</a:t>
            </a:fld>
            <a:endParaRPr lang="en-GB"/>
          </a:p>
        </p:txBody>
      </p:sp>
    </p:spTree>
    <p:extLst>
      <p:ext uri="{BB962C8B-B14F-4D97-AF65-F5344CB8AC3E}">
        <p14:creationId xmlns:p14="http://schemas.microsoft.com/office/powerpoint/2010/main" val="33108599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20</a:t>
            </a:fld>
            <a:endParaRPr lang="en-GB"/>
          </a:p>
        </p:txBody>
      </p:sp>
    </p:spTree>
    <p:extLst>
      <p:ext uri="{BB962C8B-B14F-4D97-AF65-F5344CB8AC3E}">
        <p14:creationId xmlns:p14="http://schemas.microsoft.com/office/powerpoint/2010/main" val="10931695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21</a:t>
            </a:fld>
            <a:endParaRPr lang="en-GB"/>
          </a:p>
        </p:txBody>
      </p:sp>
    </p:spTree>
    <p:extLst>
      <p:ext uri="{BB962C8B-B14F-4D97-AF65-F5344CB8AC3E}">
        <p14:creationId xmlns:p14="http://schemas.microsoft.com/office/powerpoint/2010/main" val="13995730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22</a:t>
            </a:fld>
            <a:endParaRPr lang="en-GB"/>
          </a:p>
        </p:txBody>
      </p:sp>
    </p:spTree>
    <p:extLst>
      <p:ext uri="{BB962C8B-B14F-4D97-AF65-F5344CB8AC3E}">
        <p14:creationId xmlns:p14="http://schemas.microsoft.com/office/powerpoint/2010/main" val="36666825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Trainer</a:t>
            </a:r>
            <a:r>
              <a:rPr lang="en-US" baseline="0" dirty="0"/>
              <a:t> – while participants are working on this, prepare and insert own example questions</a:t>
            </a:r>
            <a:endParaRPr lang="en-US" dirty="0"/>
          </a:p>
        </p:txBody>
      </p:sp>
      <p:sp>
        <p:nvSpPr>
          <p:cNvPr id="4" name="Slide Number Placeholder 3"/>
          <p:cNvSpPr>
            <a:spLocks noGrp="1"/>
          </p:cNvSpPr>
          <p:nvPr>
            <p:ph type="sldNum" sz="quarter" idx="10"/>
          </p:nvPr>
        </p:nvSpPr>
        <p:spPr/>
        <p:txBody>
          <a:bodyPr/>
          <a:lstStyle/>
          <a:p>
            <a:fld id="{0D2E473B-FC66-204A-9F5D-78457D5A1215}" type="slidenum">
              <a:rPr lang="en-US" smtClean="0"/>
              <a:pPr/>
              <a:t>23</a:t>
            </a:fld>
            <a:endParaRPr lang="en-US"/>
          </a:p>
        </p:txBody>
      </p:sp>
    </p:spTree>
    <p:extLst>
      <p:ext uri="{BB962C8B-B14F-4D97-AF65-F5344CB8AC3E}">
        <p14:creationId xmlns:p14="http://schemas.microsoft.com/office/powerpoint/2010/main" val="29552922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2E473B-FC66-204A-9F5D-78457D5A1215}" type="slidenum">
              <a:rPr lang="en-US" smtClean="0"/>
              <a:pPr/>
              <a:t>24</a:t>
            </a:fld>
            <a:endParaRPr lang="en-US"/>
          </a:p>
        </p:txBody>
      </p:sp>
    </p:spTree>
    <p:extLst>
      <p:ext uri="{BB962C8B-B14F-4D97-AF65-F5344CB8AC3E}">
        <p14:creationId xmlns:p14="http://schemas.microsoft.com/office/powerpoint/2010/main" val="34851338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25</a:t>
            </a:fld>
            <a:endParaRPr lang="en-GB"/>
          </a:p>
        </p:txBody>
      </p:sp>
    </p:spTree>
    <p:extLst>
      <p:ext uri="{BB962C8B-B14F-4D97-AF65-F5344CB8AC3E}">
        <p14:creationId xmlns:p14="http://schemas.microsoft.com/office/powerpoint/2010/main" val="25304329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26</a:t>
            </a:fld>
            <a:endParaRPr lang="en-GB"/>
          </a:p>
        </p:txBody>
      </p:sp>
    </p:spTree>
    <p:extLst>
      <p:ext uri="{BB962C8B-B14F-4D97-AF65-F5344CB8AC3E}">
        <p14:creationId xmlns:p14="http://schemas.microsoft.com/office/powerpoint/2010/main" val="717219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27</a:t>
            </a:fld>
            <a:endParaRPr lang="en-GB"/>
          </a:p>
        </p:txBody>
      </p:sp>
    </p:spTree>
    <p:extLst>
      <p:ext uri="{BB962C8B-B14F-4D97-AF65-F5344CB8AC3E}">
        <p14:creationId xmlns:p14="http://schemas.microsoft.com/office/powerpoint/2010/main" val="3748002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3</a:t>
            </a:fld>
            <a:endParaRPr lang="en-GB"/>
          </a:p>
        </p:txBody>
      </p:sp>
    </p:spTree>
    <p:extLst>
      <p:ext uri="{BB962C8B-B14F-4D97-AF65-F5344CB8AC3E}">
        <p14:creationId xmlns:p14="http://schemas.microsoft.com/office/powerpoint/2010/main" val="1206634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4</a:t>
            </a:fld>
            <a:endParaRPr lang="en-GB"/>
          </a:p>
        </p:txBody>
      </p:sp>
    </p:spTree>
    <p:extLst>
      <p:ext uri="{BB962C8B-B14F-4D97-AF65-F5344CB8AC3E}">
        <p14:creationId xmlns:p14="http://schemas.microsoft.com/office/powerpoint/2010/main" val="3333813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70CB61-F931-934C-B7F6-87EE5FD6446D}" type="slidenum">
              <a:rPr lang="en-GB" smtClean="0"/>
              <a:t>5</a:t>
            </a:fld>
            <a:endParaRPr lang="en-GB"/>
          </a:p>
        </p:txBody>
      </p:sp>
    </p:spTree>
    <p:extLst>
      <p:ext uri="{BB962C8B-B14F-4D97-AF65-F5344CB8AC3E}">
        <p14:creationId xmlns:p14="http://schemas.microsoft.com/office/powerpoint/2010/main" val="1249399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2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r>
              <a:rPr lang="en-US" dirty="0">
                <a:latin typeface="Calibri" charset="0"/>
              </a:rPr>
              <a:t>The idea of bottom lines around</a:t>
            </a:r>
            <a:r>
              <a:rPr lang="en-US" baseline="0" dirty="0">
                <a:latin typeface="Calibri" charset="0"/>
              </a:rPr>
              <a:t> safety planning is usually very challenging for child protection professionals and challenging to dig into in the training room. Professionals tend to get over-</a:t>
            </a:r>
            <a:r>
              <a:rPr lang="en-US" baseline="0" dirty="0" err="1">
                <a:latin typeface="Calibri" charset="0"/>
              </a:rPr>
              <a:t>organised</a:t>
            </a:r>
            <a:r>
              <a:rPr lang="en-US" baseline="0" dirty="0">
                <a:latin typeface="Calibri" charset="0"/>
              </a:rPr>
              <a:t> by their anxiety and create an excessive list of bottom line requirements (and associated consequences) focused on their worst fears of what might go wrong. This exercise is designed to explore this as openly as possible. Ask people to work in small groups on the large group case developing the bottom lines they see are necessary. IN the large group record these on a whiteboard (or onto the power point)</a:t>
            </a:r>
            <a:endParaRPr lang="en-US" dirty="0">
              <a:latin typeface="Calibri" charset="0"/>
            </a:endParaRPr>
          </a:p>
        </p:txBody>
      </p:sp>
      <p:sp>
        <p:nvSpPr>
          <p:cNvPr id="4" name="Slide Number Placeholder 3"/>
          <p:cNvSpPr>
            <a:spLocks noGrp="1"/>
          </p:cNvSpPr>
          <p:nvPr>
            <p:ph type="sldNum" sz="quarter" idx="5"/>
          </p:nvPr>
        </p:nvSpPr>
        <p:spPr/>
        <p:txBody>
          <a:bodyPr/>
          <a:lstStyle/>
          <a:p>
            <a:pPr>
              <a:defRPr/>
            </a:pPr>
            <a:fld id="{FE9A88FA-B236-0543-9B9B-54C27059876A}" type="slidenum">
              <a:rPr lang="en-US" smtClean="0"/>
              <a:pPr>
                <a:defRPr/>
              </a:pPr>
              <a:t>6</a:t>
            </a:fld>
            <a:endParaRPr lang="en-US"/>
          </a:p>
        </p:txBody>
      </p:sp>
    </p:spTree>
    <p:extLst>
      <p:ext uri="{BB962C8B-B14F-4D97-AF65-F5344CB8AC3E}">
        <p14:creationId xmlns:p14="http://schemas.microsoft.com/office/powerpoint/2010/main" val="2995589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9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r>
              <a:rPr lang="en-US" b="1" dirty="0">
                <a:latin typeface="Calibri" charset="0"/>
              </a:rPr>
              <a:t>TIMEFRAME:</a:t>
            </a:r>
            <a:r>
              <a:rPr lang="en-US" dirty="0">
                <a:latin typeface="Calibri" charset="0"/>
              </a:rPr>
              <a:t>	How long until the child can go home?</a:t>
            </a:r>
          </a:p>
          <a:p>
            <a:r>
              <a:rPr lang="en-US" dirty="0">
                <a:latin typeface="Calibri" charset="0"/>
              </a:rPr>
              <a:t>			How long until you are willing to close the case?</a:t>
            </a:r>
          </a:p>
          <a:p>
            <a:r>
              <a:rPr lang="en-US" i="1" dirty="0">
                <a:latin typeface="Calibri" charset="0"/>
              </a:rPr>
              <a:t>Builder analogy:</a:t>
            </a:r>
            <a:r>
              <a:rPr lang="en-US" i="1" baseline="0" dirty="0">
                <a:latin typeface="Calibri" charset="0"/>
              </a:rPr>
              <a:t> How much? = £300, How long? = I don</a:t>
            </a:r>
            <a:r>
              <a:rPr lang="fr-FR" i="1" baseline="0" dirty="0">
                <a:latin typeface="Calibri" charset="0"/>
              </a:rPr>
              <a:t>’</a:t>
            </a:r>
            <a:r>
              <a:rPr lang="en-US" i="1" baseline="0" dirty="0">
                <a:latin typeface="Calibri" charset="0"/>
              </a:rPr>
              <a:t>t know, haven’t got a clue. would you accept that?? We need to create a vision of how long and what needs to happen.</a:t>
            </a:r>
          </a:p>
          <a:p>
            <a:endParaRPr lang="en-US" i="1" baseline="0" dirty="0">
              <a:latin typeface="Calibri" charset="0"/>
            </a:endParaRPr>
          </a:p>
          <a:p>
            <a:r>
              <a:rPr lang="en-US" i="1" baseline="0" dirty="0">
                <a:latin typeface="Calibri" charset="0"/>
              </a:rPr>
              <a:t>This is often dodged by workers because they don’t know the answer, but families need and deserve to know how long, and how long agencies can commit to, What often happens is that agencies start to drift off and stop supporting and monitoring becomes meaningless and open ended.</a:t>
            </a:r>
          </a:p>
          <a:p>
            <a:endParaRPr lang="en-US" i="1" baseline="0" dirty="0">
              <a:latin typeface="Calibri" charset="0"/>
            </a:endParaRPr>
          </a:p>
          <a:p>
            <a:r>
              <a:rPr lang="en-US" i="1" baseline="0" dirty="0">
                <a:latin typeface="Calibri" charset="0"/>
              </a:rPr>
              <a:t>Ask (if time) how long do people think this should take? Variety of views but you are all bringing your best thinking, so how’s right and whose wrong?</a:t>
            </a:r>
          </a:p>
          <a:p>
            <a:endParaRPr lang="en-US" i="1" baseline="0" dirty="0">
              <a:latin typeface="Calibri" charset="0"/>
            </a:endParaRPr>
          </a:p>
          <a:p>
            <a:endParaRPr lang="en-US" i="1" baseline="0" dirty="0">
              <a:latin typeface="Calibri" charset="0"/>
            </a:endParaRPr>
          </a:p>
          <a:p>
            <a:r>
              <a:rPr lang="en-US" i="1" baseline="0" dirty="0">
                <a:latin typeface="Calibri" charset="0"/>
              </a:rPr>
              <a:t>Sharing example of the Trajectory just an example of what it could look like based on 4 minutes worth of info, clearly there is a whole lot more!! So not a prescriptive just some idea</a:t>
            </a:r>
          </a:p>
          <a:p>
            <a:endParaRPr lang="en-US" i="1" baseline="0" dirty="0">
              <a:latin typeface="Calibri" charset="0"/>
            </a:endParaRPr>
          </a:p>
          <a:p>
            <a:r>
              <a:rPr lang="en-US" i="1" baseline="0" dirty="0">
                <a:latin typeface="Calibri" charset="0"/>
              </a:rPr>
              <a:t>Important message to families and network is if this all goes well? We have the task of moving from danger statement to safety goal.</a:t>
            </a:r>
          </a:p>
          <a:p>
            <a:endParaRPr lang="en-US" i="1" baseline="0" dirty="0">
              <a:latin typeface="Calibri" charset="0"/>
            </a:endParaRPr>
          </a:p>
          <a:p>
            <a:r>
              <a:rPr lang="en-US" i="1" baseline="0" dirty="0">
                <a:latin typeface="Calibri" charset="0"/>
              </a:rPr>
              <a:t>Offer opportunity to discuss and feedback.</a:t>
            </a:r>
          </a:p>
          <a:p>
            <a:endParaRPr lang="en-US" i="1" baseline="0" dirty="0">
              <a:latin typeface="Calibri" charset="0"/>
            </a:endParaRPr>
          </a:p>
          <a:p>
            <a:r>
              <a:rPr lang="en-US" i="1" baseline="0" dirty="0">
                <a:latin typeface="Calibri" charset="0"/>
              </a:rPr>
              <a:t>Ask what do you like and what question do you have?</a:t>
            </a:r>
          </a:p>
          <a:p>
            <a:endParaRPr lang="en-US" i="1" baseline="0" dirty="0">
              <a:latin typeface="Calibri" charset="0"/>
            </a:endParaRPr>
          </a:p>
          <a:p>
            <a:r>
              <a:rPr lang="en-US" i="1" baseline="0" dirty="0">
                <a:latin typeface="Calibri" charset="0"/>
              </a:rPr>
              <a:t>Asking families are you up for this? Have to be able to commit to get on, success is different measure. Informed choice.</a:t>
            </a:r>
          </a:p>
          <a:p>
            <a:endParaRPr lang="en-US" i="1" dirty="0">
              <a:latin typeface="Calibri" charset="0"/>
            </a:endParaRPr>
          </a:p>
        </p:txBody>
      </p:sp>
      <p:sp>
        <p:nvSpPr>
          <p:cNvPr id="4" name="Slide Number Placeholder 3"/>
          <p:cNvSpPr>
            <a:spLocks noGrp="1"/>
          </p:cNvSpPr>
          <p:nvPr>
            <p:ph type="sldNum" sz="quarter" idx="5"/>
          </p:nvPr>
        </p:nvSpPr>
        <p:spPr/>
        <p:txBody>
          <a:bodyPr/>
          <a:lstStyle/>
          <a:p>
            <a:pPr>
              <a:defRPr/>
            </a:pPr>
            <a:fld id="{5F3BD555-FC70-A44F-9554-C707C4C912A0}" type="slidenum">
              <a:rPr lang="en-US" smtClean="0"/>
              <a:pPr>
                <a:defRPr/>
              </a:pPr>
              <a:t>7</a:t>
            </a:fld>
            <a:endParaRPr lang="en-US"/>
          </a:p>
        </p:txBody>
      </p:sp>
    </p:spTree>
    <p:extLst>
      <p:ext uri="{BB962C8B-B14F-4D97-AF65-F5344CB8AC3E}">
        <p14:creationId xmlns:p14="http://schemas.microsoft.com/office/powerpoint/2010/main" val="784573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9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r>
              <a:rPr lang="en-US" b="1" dirty="0">
                <a:latin typeface="Calibri" charset="0"/>
              </a:rPr>
              <a:t>TIMEFRAME:</a:t>
            </a:r>
            <a:r>
              <a:rPr lang="en-US" dirty="0">
                <a:latin typeface="Calibri" charset="0"/>
              </a:rPr>
              <a:t>	How long until the child can go home?</a:t>
            </a:r>
          </a:p>
          <a:p>
            <a:r>
              <a:rPr lang="en-US" dirty="0">
                <a:latin typeface="Calibri" charset="0"/>
              </a:rPr>
              <a:t>			How long until you are willing to close the case?</a:t>
            </a:r>
          </a:p>
          <a:p>
            <a:r>
              <a:rPr lang="en-US" i="1" dirty="0">
                <a:latin typeface="Calibri" charset="0"/>
              </a:rPr>
              <a:t>Builder analogy:</a:t>
            </a:r>
            <a:r>
              <a:rPr lang="en-US" i="1" baseline="0" dirty="0">
                <a:latin typeface="Calibri" charset="0"/>
              </a:rPr>
              <a:t> How much? = £300, How long? = I don</a:t>
            </a:r>
            <a:r>
              <a:rPr lang="fr-FR" i="1" baseline="0" dirty="0">
                <a:latin typeface="Calibri" charset="0"/>
              </a:rPr>
              <a:t>’</a:t>
            </a:r>
            <a:r>
              <a:rPr lang="en-US" i="1" baseline="0" dirty="0">
                <a:latin typeface="Calibri" charset="0"/>
              </a:rPr>
              <a:t>t know, haven’t got a clue. would you accept that?? We need to create a vision of how long and what needs to happen.</a:t>
            </a:r>
          </a:p>
          <a:p>
            <a:endParaRPr lang="en-US" i="1" baseline="0" dirty="0">
              <a:latin typeface="Calibri" charset="0"/>
            </a:endParaRPr>
          </a:p>
          <a:p>
            <a:r>
              <a:rPr lang="en-US" i="1" baseline="0" dirty="0">
                <a:latin typeface="Calibri" charset="0"/>
              </a:rPr>
              <a:t>This is often dodged by workers because they don’t know the answer, but families need and deserve to know how long, and how long agencies can commit to, What often happens is that agencies start to drift off and stop supporting and monitoring becomes meaningless and open ended.</a:t>
            </a:r>
          </a:p>
          <a:p>
            <a:endParaRPr lang="en-US" i="1" baseline="0" dirty="0">
              <a:latin typeface="Calibri" charset="0"/>
            </a:endParaRPr>
          </a:p>
          <a:p>
            <a:r>
              <a:rPr lang="en-US" i="1" baseline="0" dirty="0">
                <a:latin typeface="Calibri" charset="0"/>
              </a:rPr>
              <a:t>Ask (if time) how long do people think this should take? Variety of views but you are all bringing your best thinking, so how’s right and whose wrong?</a:t>
            </a:r>
          </a:p>
          <a:p>
            <a:endParaRPr lang="en-US" i="1" baseline="0" dirty="0">
              <a:latin typeface="Calibri" charset="0"/>
            </a:endParaRPr>
          </a:p>
          <a:p>
            <a:endParaRPr lang="en-US" i="1" baseline="0" dirty="0">
              <a:latin typeface="Calibri" charset="0"/>
            </a:endParaRPr>
          </a:p>
          <a:p>
            <a:r>
              <a:rPr lang="en-US" i="1" baseline="0" dirty="0">
                <a:latin typeface="Calibri" charset="0"/>
              </a:rPr>
              <a:t>Sharing example of the Trajectory just an example of what it could look like based on 4 minutes worth of info, clearly there is a whole lot more!! So not a prescriptive just some idea</a:t>
            </a:r>
          </a:p>
          <a:p>
            <a:endParaRPr lang="en-US" i="1" baseline="0" dirty="0">
              <a:latin typeface="Calibri" charset="0"/>
            </a:endParaRPr>
          </a:p>
          <a:p>
            <a:r>
              <a:rPr lang="en-US" i="1" baseline="0" dirty="0">
                <a:latin typeface="Calibri" charset="0"/>
              </a:rPr>
              <a:t>Important message to families and network is if this all goes well? We have the task of moving from danger statement to safety goal.</a:t>
            </a:r>
          </a:p>
          <a:p>
            <a:endParaRPr lang="en-US" i="1" baseline="0" dirty="0">
              <a:latin typeface="Calibri" charset="0"/>
            </a:endParaRPr>
          </a:p>
          <a:p>
            <a:r>
              <a:rPr lang="en-US" i="1" baseline="0" dirty="0">
                <a:latin typeface="Calibri" charset="0"/>
              </a:rPr>
              <a:t>Offer opportunity to discuss and feedback.</a:t>
            </a:r>
          </a:p>
          <a:p>
            <a:endParaRPr lang="en-US" i="1" baseline="0" dirty="0">
              <a:latin typeface="Calibri" charset="0"/>
            </a:endParaRPr>
          </a:p>
          <a:p>
            <a:r>
              <a:rPr lang="en-US" i="1" baseline="0" dirty="0">
                <a:latin typeface="Calibri" charset="0"/>
              </a:rPr>
              <a:t>Ask what do you like and what question do you have?</a:t>
            </a:r>
          </a:p>
          <a:p>
            <a:endParaRPr lang="en-US" i="1" baseline="0" dirty="0">
              <a:latin typeface="Calibri" charset="0"/>
            </a:endParaRPr>
          </a:p>
          <a:p>
            <a:r>
              <a:rPr lang="en-US" i="1" baseline="0" dirty="0">
                <a:latin typeface="Calibri" charset="0"/>
              </a:rPr>
              <a:t>Asking families are you up for this? Have to be able to commit to get on, success is different measure. Informed choice.</a:t>
            </a:r>
          </a:p>
          <a:p>
            <a:endParaRPr lang="en-US" i="1" dirty="0">
              <a:latin typeface="Calibri" charset="0"/>
            </a:endParaRPr>
          </a:p>
        </p:txBody>
      </p:sp>
      <p:sp>
        <p:nvSpPr>
          <p:cNvPr id="4" name="Slide Number Placeholder 3"/>
          <p:cNvSpPr>
            <a:spLocks noGrp="1"/>
          </p:cNvSpPr>
          <p:nvPr>
            <p:ph type="sldNum" sz="quarter" idx="5"/>
          </p:nvPr>
        </p:nvSpPr>
        <p:spPr/>
        <p:txBody>
          <a:bodyPr/>
          <a:lstStyle/>
          <a:p>
            <a:pPr>
              <a:defRPr/>
            </a:pPr>
            <a:fld id="{5F3BD555-FC70-A44F-9554-C707C4C912A0}" type="slidenum">
              <a:rPr lang="en-US" smtClean="0"/>
              <a:pPr>
                <a:defRPr/>
              </a:pPr>
              <a:t>8</a:t>
            </a:fld>
            <a:endParaRPr lang="en-US"/>
          </a:p>
        </p:txBody>
      </p:sp>
    </p:spTree>
    <p:extLst>
      <p:ext uri="{BB962C8B-B14F-4D97-AF65-F5344CB8AC3E}">
        <p14:creationId xmlns:p14="http://schemas.microsoft.com/office/powerpoint/2010/main" val="2640787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9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r>
              <a:rPr lang="en-US" b="1" dirty="0">
                <a:latin typeface="Calibri" charset="0"/>
              </a:rPr>
              <a:t>TIMEFRAME:</a:t>
            </a:r>
            <a:r>
              <a:rPr lang="en-US" dirty="0">
                <a:latin typeface="Calibri" charset="0"/>
              </a:rPr>
              <a:t>	How long until the child can go home?</a:t>
            </a:r>
          </a:p>
          <a:p>
            <a:r>
              <a:rPr lang="en-US" dirty="0">
                <a:latin typeface="Calibri" charset="0"/>
              </a:rPr>
              <a:t>			How long until you are willing to close the case?</a:t>
            </a:r>
          </a:p>
          <a:p>
            <a:r>
              <a:rPr lang="en-US" i="1" dirty="0">
                <a:latin typeface="Calibri" charset="0"/>
              </a:rPr>
              <a:t>Builder analogy:</a:t>
            </a:r>
            <a:r>
              <a:rPr lang="en-US" i="1" baseline="0" dirty="0">
                <a:latin typeface="Calibri" charset="0"/>
              </a:rPr>
              <a:t> How much? = £300, How long? = I don</a:t>
            </a:r>
            <a:r>
              <a:rPr lang="fr-FR" i="1" baseline="0" dirty="0">
                <a:latin typeface="Calibri" charset="0"/>
              </a:rPr>
              <a:t>’</a:t>
            </a:r>
            <a:r>
              <a:rPr lang="en-US" i="1" baseline="0" dirty="0">
                <a:latin typeface="Calibri" charset="0"/>
              </a:rPr>
              <a:t>t know, haven’t got a clue. would you accept that?? We need to create a vision of how long and what needs to happen.</a:t>
            </a:r>
          </a:p>
          <a:p>
            <a:endParaRPr lang="en-US" i="1" baseline="0" dirty="0">
              <a:latin typeface="Calibri" charset="0"/>
            </a:endParaRPr>
          </a:p>
          <a:p>
            <a:r>
              <a:rPr lang="en-US" i="1" baseline="0" dirty="0">
                <a:latin typeface="Calibri" charset="0"/>
              </a:rPr>
              <a:t>This is often dodged by workers because they don’t know the answer, but families need and deserve to know how long, and how long agencies can commit to, What often happens is that agencies start to drift off and stop supporting and monitoring becomes meaningless and open ended.</a:t>
            </a:r>
          </a:p>
          <a:p>
            <a:endParaRPr lang="en-US" i="1" baseline="0" dirty="0">
              <a:latin typeface="Calibri" charset="0"/>
            </a:endParaRPr>
          </a:p>
          <a:p>
            <a:r>
              <a:rPr lang="en-US" i="1" baseline="0" dirty="0">
                <a:latin typeface="Calibri" charset="0"/>
              </a:rPr>
              <a:t>Ask (if time) how long do people think this should take? Variety of views but you are all bringing your best thinking, so how’s right and whose wrong?</a:t>
            </a:r>
          </a:p>
          <a:p>
            <a:endParaRPr lang="en-US" i="1" baseline="0" dirty="0">
              <a:latin typeface="Calibri" charset="0"/>
            </a:endParaRPr>
          </a:p>
          <a:p>
            <a:endParaRPr lang="en-US" i="1" baseline="0" dirty="0">
              <a:latin typeface="Calibri" charset="0"/>
            </a:endParaRPr>
          </a:p>
          <a:p>
            <a:r>
              <a:rPr lang="en-US" i="1" baseline="0" dirty="0">
                <a:latin typeface="Calibri" charset="0"/>
              </a:rPr>
              <a:t>Sharing example of the Trajectory just an example of what it could look like based on 4 minutes worth of info, clearly there is a whole lot more!! So not a prescriptive just some idea</a:t>
            </a:r>
          </a:p>
          <a:p>
            <a:endParaRPr lang="en-US" i="1" baseline="0" dirty="0">
              <a:latin typeface="Calibri" charset="0"/>
            </a:endParaRPr>
          </a:p>
          <a:p>
            <a:r>
              <a:rPr lang="en-US" i="1" baseline="0" dirty="0">
                <a:latin typeface="Calibri" charset="0"/>
              </a:rPr>
              <a:t>Important message to families and network is if this all goes well? We have the task of moving from danger statement to safety goal.</a:t>
            </a:r>
          </a:p>
          <a:p>
            <a:endParaRPr lang="en-US" i="1" baseline="0" dirty="0">
              <a:latin typeface="Calibri" charset="0"/>
            </a:endParaRPr>
          </a:p>
          <a:p>
            <a:r>
              <a:rPr lang="en-US" i="1" baseline="0" dirty="0">
                <a:latin typeface="Calibri" charset="0"/>
              </a:rPr>
              <a:t>Offer opportunity to discuss and feedback.</a:t>
            </a:r>
          </a:p>
          <a:p>
            <a:endParaRPr lang="en-US" i="1" baseline="0" dirty="0">
              <a:latin typeface="Calibri" charset="0"/>
            </a:endParaRPr>
          </a:p>
          <a:p>
            <a:r>
              <a:rPr lang="en-US" i="1" baseline="0" dirty="0">
                <a:latin typeface="Calibri" charset="0"/>
              </a:rPr>
              <a:t>Ask what do you like and what question do you have?</a:t>
            </a:r>
          </a:p>
          <a:p>
            <a:endParaRPr lang="en-US" i="1" baseline="0" dirty="0">
              <a:latin typeface="Calibri" charset="0"/>
            </a:endParaRPr>
          </a:p>
          <a:p>
            <a:r>
              <a:rPr lang="en-US" i="1" baseline="0" dirty="0">
                <a:latin typeface="Calibri" charset="0"/>
              </a:rPr>
              <a:t>Asking families are you up for this? Have to be able to commit to get on, success is different measure. Informed choice.</a:t>
            </a:r>
          </a:p>
          <a:p>
            <a:endParaRPr lang="en-US" i="1" dirty="0">
              <a:latin typeface="Calibri" charset="0"/>
            </a:endParaRPr>
          </a:p>
        </p:txBody>
      </p:sp>
      <p:sp>
        <p:nvSpPr>
          <p:cNvPr id="4" name="Slide Number Placeholder 3"/>
          <p:cNvSpPr>
            <a:spLocks noGrp="1"/>
          </p:cNvSpPr>
          <p:nvPr>
            <p:ph type="sldNum" sz="quarter" idx="5"/>
          </p:nvPr>
        </p:nvSpPr>
        <p:spPr/>
        <p:txBody>
          <a:bodyPr/>
          <a:lstStyle/>
          <a:p>
            <a:pPr>
              <a:defRPr/>
            </a:pPr>
            <a:fld id="{5F3BD555-FC70-A44F-9554-C707C4C912A0}" type="slidenum">
              <a:rPr lang="en-US" smtClean="0"/>
              <a:pPr>
                <a:defRPr/>
              </a:pPr>
              <a:t>9</a:t>
            </a:fld>
            <a:endParaRPr lang="en-US"/>
          </a:p>
        </p:txBody>
      </p:sp>
    </p:spTree>
    <p:extLst>
      <p:ext uri="{BB962C8B-B14F-4D97-AF65-F5344CB8AC3E}">
        <p14:creationId xmlns:p14="http://schemas.microsoft.com/office/powerpoint/2010/main" val="3922455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59197E-96D9-394F-B979-A497087039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F701995E-DA60-2A40-A89A-523432BDF6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43CC097E-C051-684F-9A6B-1F4406D85117}"/>
              </a:ext>
            </a:extLst>
          </p:cNvPr>
          <p:cNvSpPr>
            <a:spLocks noGrp="1"/>
          </p:cNvSpPr>
          <p:nvPr>
            <p:ph type="dt" sz="half" idx="10"/>
          </p:nvPr>
        </p:nvSpPr>
        <p:spPr/>
        <p:txBody>
          <a:bodyPr/>
          <a:lstStyle/>
          <a:p>
            <a:fld id="{6CB5C048-BC05-E543-B2E1-3EE0235D1A99}" type="datetimeFigureOut">
              <a:rPr lang="en-GB" smtClean="0"/>
              <a:t>09/07/2018</a:t>
            </a:fld>
            <a:endParaRPr lang="en-GB"/>
          </a:p>
        </p:txBody>
      </p:sp>
      <p:sp>
        <p:nvSpPr>
          <p:cNvPr id="5" name="Footer Placeholder 4">
            <a:extLst>
              <a:ext uri="{FF2B5EF4-FFF2-40B4-BE49-F238E27FC236}">
                <a16:creationId xmlns:a16="http://schemas.microsoft.com/office/drawing/2014/main" xmlns="" id="{1AEC887E-D84B-7549-89D2-ED16322D73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52CFD9A-243C-984E-8ECA-C9BE945FF7A1}"/>
              </a:ext>
            </a:extLst>
          </p:cNvPr>
          <p:cNvSpPr>
            <a:spLocks noGrp="1"/>
          </p:cNvSpPr>
          <p:nvPr>
            <p:ph type="sldNum" sz="quarter" idx="12"/>
          </p:nvPr>
        </p:nvSpPr>
        <p:spPr/>
        <p:txBody>
          <a:bodyPr/>
          <a:lstStyle/>
          <a:p>
            <a:fld id="{49FB4226-477D-1143-A4BA-195A5263569C}" type="slidenum">
              <a:rPr lang="en-GB" smtClean="0"/>
              <a:t>‹#›</a:t>
            </a:fld>
            <a:endParaRPr lang="en-GB"/>
          </a:p>
        </p:txBody>
      </p:sp>
    </p:spTree>
    <p:extLst>
      <p:ext uri="{BB962C8B-B14F-4D97-AF65-F5344CB8AC3E}">
        <p14:creationId xmlns:p14="http://schemas.microsoft.com/office/powerpoint/2010/main" val="3707668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385613-6B85-F849-9BAF-029109062BC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D9B96F6E-C120-2640-9D59-DA6136B21E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BF873CED-94B6-0347-B2C3-F3DC5B36A9EF}"/>
              </a:ext>
            </a:extLst>
          </p:cNvPr>
          <p:cNvSpPr>
            <a:spLocks noGrp="1"/>
          </p:cNvSpPr>
          <p:nvPr>
            <p:ph type="dt" sz="half" idx="10"/>
          </p:nvPr>
        </p:nvSpPr>
        <p:spPr/>
        <p:txBody>
          <a:bodyPr/>
          <a:lstStyle/>
          <a:p>
            <a:fld id="{6CB5C048-BC05-E543-B2E1-3EE0235D1A99}" type="datetimeFigureOut">
              <a:rPr lang="en-GB" smtClean="0"/>
              <a:t>09/07/2018</a:t>
            </a:fld>
            <a:endParaRPr lang="en-GB"/>
          </a:p>
        </p:txBody>
      </p:sp>
      <p:sp>
        <p:nvSpPr>
          <p:cNvPr id="5" name="Footer Placeholder 4">
            <a:extLst>
              <a:ext uri="{FF2B5EF4-FFF2-40B4-BE49-F238E27FC236}">
                <a16:creationId xmlns:a16="http://schemas.microsoft.com/office/drawing/2014/main" xmlns="" id="{BE4EBF97-8FA4-9E4F-8681-BBBDC1BFA1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CAEBB87-837E-C747-B251-5A9C7764870E}"/>
              </a:ext>
            </a:extLst>
          </p:cNvPr>
          <p:cNvSpPr>
            <a:spLocks noGrp="1"/>
          </p:cNvSpPr>
          <p:nvPr>
            <p:ph type="sldNum" sz="quarter" idx="12"/>
          </p:nvPr>
        </p:nvSpPr>
        <p:spPr/>
        <p:txBody>
          <a:bodyPr/>
          <a:lstStyle/>
          <a:p>
            <a:fld id="{49FB4226-477D-1143-A4BA-195A5263569C}" type="slidenum">
              <a:rPr lang="en-GB" smtClean="0"/>
              <a:t>‹#›</a:t>
            </a:fld>
            <a:endParaRPr lang="en-GB"/>
          </a:p>
        </p:txBody>
      </p:sp>
    </p:spTree>
    <p:extLst>
      <p:ext uri="{BB962C8B-B14F-4D97-AF65-F5344CB8AC3E}">
        <p14:creationId xmlns:p14="http://schemas.microsoft.com/office/powerpoint/2010/main" val="3858436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D2F7818-68AA-A84B-912D-0A76404F59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C7AB4C87-555D-3648-8A1E-2A2C6A34E7C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D34536E-7A85-AC44-83A8-299992963229}"/>
              </a:ext>
            </a:extLst>
          </p:cNvPr>
          <p:cNvSpPr>
            <a:spLocks noGrp="1"/>
          </p:cNvSpPr>
          <p:nvPr>
            <p:ph type="dt" sz="half" idx="10"/>
          </p:nvPr>
        </p:nvSpPr>
        <p:spPr/>
        <p:txBody>
          <a:bodyPr/>
          <a:lstStyle/>
          <a:p>
            <a:fld id="{6CB5C048-BC05-E543-B2E1-3EE0235D1A99}" type="datetimeFigureOut">
              <a:rPr lang="en-GB" smtClean="0"/>
              <a:t>09/07/2018</a:t>
            </a:fld>
            <a:endParaRPr lang="en-GB"/>
          </a:p>
        </p:txBody>
      </p:sp>
      <p:sp>
        <p:nvSpPr>
          <p:cNvPr id="5" name="Footer Placeholder 4">
            <a:extLst>
              <a:ext uri="{FF2B5EF4-FFF2-40B4-BE49-F238E27FC236}">
                <a16:creationId xmlns:a16="http://schemas.microsoft.com/office/drawing/2014/main" xmlns="" id="{5660BBBD-1930-D346-B3C9-1871DC57D9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27FE1D81-8C63-DD48-9223-B727AC999D64}"/>
              </a:ext>
            </a:extLst>
          </p:cNvPr>
          <p:cNvSpPr>
            <a:spLocks noGrp="1"/>
          </p:cNvSpPr>
          <p:nvPr>
            <p:ph type="sldNum" sz="quarter" idx="12"/>
          </p:nvPr>
        </p:nvSpPr>
        <p:spPr/>
        <p:txBody>
          <a:bodyPr/>
          <a:lstStyle/>
          <a:p>
            <a:fld id="{49FB4226-477D-1143-A4BA-195A5263569C}" type="slidenum">
              <a:rPr lang="en-GB" smtClean="0"/>
              <a:t>‹#›</a:t>
            </a:fld>
            <a:endParaRPr lang="en-GB"/>
          </a:p>
        </p:txBody>
      </p:sp>
    </p:spTree>
    <p:extLst>
      <p:ext uri="{BB962C8B-B14F-4D97-AF65-F5344CB8AC3E}">
        <p14:creationId xmlns:p14="http://schemas.microsoft.com/office/powerpoint/2010/main" val="2485552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14EC43-BB80-AF45-BB11-607BECAD5A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26F062A9-A312-8A42-AFA3-625FD522AE1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78EB593-6932-0E45-8ACB-8ACF69FBC175}"/>
              </a:ext>
            </a:extLst>
          </p:cNvPr>
          <p:cNvSpPr>
            <a:spLocks noGrp="1"/>
          </p:cNvSpPr>
          <p:nvPr>
            <p:ph type="dt" sz="half" idx="10"/>
          </p:nvPr>
        </p:nvSpPr>
        <p:spPr/>
        <p:txBody>
          <a:bodyPr/>
          <a:lstStyle/>
          <a:p>
            <a:fld id="{6CB5C048-BC05-E543-B2E1-3EE0235D1A99}" type="datetimeFigureOut">
              <a:rPr lang="en-GB" smtClean="0"/>
              <a:t>09/07/2018</a:t>
            </a:fld>
            <a:endParaRPr lang="en-GB"/>
          </a:p>
        </p:txBody>
      </p:sp>
      <p:sp>
        <p:nvSpPr>
          <p:cNvPr id="5" name="Footer Placeholder 4">
            <a:extLst>
              <a:ext uri="{FF2B5EF4-FFF2-40B4-BE49-F238E27FC236}">
                <a16:creationId xmlns:a16="http://schemas.microsoft.com/office/drawing/2014/main" xmlns="" id="{A64F0929-98CF-9541-A1F2-66BF5FFF4E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CEB8552-60D8-244E-B25B-98397DBE58D2}"/>
              </a:ext>
            </a:extLst>
          </p:cNvPr>
          <p:cNvSpPr>
            <a:spLocks noGrp="1"/>
          </p:cNvSpPr>
          <p:nvPr>
            <p:ph type="sldNum" sz="quarter" idx="12"/>
          </p:nvPr>
        </p:nvSpPr>
        <p:spPr/>
        <p:txBody>
          <a:bodyPr/>
          <a:lstStyle/>
          <a:p>
            <a:fld id="{49FB4226-477D-1143-A4BA-195A5263569C}" type="slidenum">
              <a:rPr lang="en-GB" smtClean="0"/>
              <a:t>‹#›</a:t>
            </a:fld>
            <a:endParaRPr lang="en-GB"/>
          </a:p>
        </p:txBody>
      </p:sp>
    </p:spTree>
    <p:extLst>
      <p:ext uri="{BB962C8B-B14F-4D97-AF65-F5344CB8AC3E}">
        <p14:creationId xmlns:p14="http://schemas.microsoft.com/office/powerpoint/2010/main" val="4269939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293E83-BCBA-9744-9A55-A0D1684A4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B689AD56-F7D2-304B-A1C5-096BEEE7F7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AA8DE097-72E9-CE4A-B50F-E94DC94DBCB6}"/>
              </a:ext>
            </a:extLst>
          </p:cNvPr>
          <p:cNvSpPr>
            <a:spLocks noGrp="1"/>
          </p:cNvSpPr>
          <p:nvPr>
            <p:ph type="dt" sz="half" idx="10"/>
          </p:nvPr>
        </p:nvSpPr>
        <p:spPr/>
        <p:txBody>
          <a:bodyPr/>
          <a:lstStyle/>
          <a:p>
            <a:fld id="{6CB5C048-BC05-E543-B2E1-3EE0235D1A99}" type="datetimeFigureOut">
              <a:rPr lang="en-GB" smtClean="0"/>
              <a:t>09/07/2018</a:t>
            </a:fld>
            <a:endParaRPr lang="en-GB"/>
          </a:p>
        </p:txBody>
      </p:sp>
      <p:sp>
        <p:nvSpPr>
          <p:cNvPr id="5" name="Footer Placeholder 4">
            <a:extLst>
              <a:ext uri="{FF2B5EF4-FFF2-40B4-BE49-F238E27FC236}">
                <a16:creationId xmlns:a16="http://schemas.microsoft.com/office/drawing/2014/main" xmlns="" id="{F59599BD-803F-7643-8226-9017DBBF50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6C009CBF-C7C1-CF40-9822-7100B8FD1E9D}"/>
              </a:ext>
            </a:extLst>
          </p:cNvPr>
          <p:cNvSpPr>
            <a:spLocks noGrp="1"/>
          </p:cNvSpPr>
          <p:nvPr>
            <p:ph type="sldNum" sz="quarter" idx="12"/>
          </p:nvPr>
        </p:nvSpPr>
        <p:spPr/>
        <p:txBody>
          <a:bodyPr/>
          <a:lstStyle/>
          <a:p>
            <a:fld id="{49FB4226-477D-1143-A4BA-195A5263569C}" type="slidenum">
              <a:rPr lang="en-GB" smtClean="0"/>
              <a:t>‹#›</a:t>
            </a:fld>
            <a:endParaRPr lang="en-GB"/>
          </a:p>
        </p:txBody>
      </p:sp>
    </p:spTree>
    <p:extLst>
      <p:ext uri="{BB962C8B-B14F-4D97-AF65-F5344CB8AC3E}">
        <p14:creationId xmlns:p14="http://schemas.microsoft.com/office/powerpoint/2010/main" val="311400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95DB6E-A07B-C645-8074-068DBB9E71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3D438C61-1D5A-1B46-BAB8-73640AAC47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5715E3E1-4CEC-DC4E-8B38-11DC6AF974E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39910DE0-6656-534E-A248-A699A4428708}"/>
              </a:ext>
            </a:extLst>
          </p:cNvPr>
          <p:cNvSpPr>
            <a:spLocks noGrp="1"/>
          </p:cNvSpPr>
          <p:nvPr>
            <p:ph type="dt" sz="half" idx="10"/>
          </p:nvPr>
        </p:nvSpPr>
        <p:spPr/>
        <p:txBody>
          <a:bodyPr/>
          <a:lstStyle/>
          <a:p>
            <a:fld id="{6CB5C048-BC05-E543-B2E1-3EE0235D1A99}" type="datetimeFigureOut">
              <a:rPr lang="en-GB" smtClean="0"/>
              <a:t>09/07/2018</a:t>
            </a:fld>
            <a:endParaRPr lang="en-GB"/>
          </a:p>
        </p:txBody>
      </p:sp>
      <p:sp>
        <p:nvSpPr>
          <p:cNvPr id="6" name="Footer Placeholder 5">
            <a:extLst>
              <a:ext uri="{FF2B5EF4-FFF2-40B4-BE49-F238E27FC236}">
                <a16:creationId xmlns:a16="http://schemas.microsoft.com/office/drawing/2014/main" xmlns="" id="{96941A46-EEE0-DF4D-81BE-96DFE75445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274C6A0E-171F-F14F-8A64-315AD5DEC888}"/>
              </a:ext>
            </a:extLst>
          </p:cNvPr>
          <p:cNvSpPr>
            <a:spLocks noGrp="1"/>
          </p:cNvSpPr>
          <p:nvPr>
            <p:ph type="sldNum" sz="quarter" idx="12"/>
          </p:nvPr>
        </p:nvSpPr>
        <p:spPr/>
        <p:txBody>
          <a:bodyPr/>
          <a:lstStyle/>
          <a:p>
            <a:fld id="{49FB4226-477D-1143-A4BA-195A5263569C}" type="slidenum">
              <a:rPr lang="en-GB" smtClean="0"/>
              <a:t>‹#›</a:t>
            </a:fld>
            <a:endParaRPr lang="en-GB"/>
          </a:p>
        </p:txBody>
      </p:sp>
    </p:spTree>
    <p:extLst>
      <p:ext uri="{BB962C8B-B14F-4D97-AF65-F5344CB8AC3E}">
        <p14:creationId xmlns:p14="http://schemas.microsoft.com/office/powerpoint/2010/main" val="405431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B95BA-F4C8-D744-888F-E7F0C72EE80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C81D2EEF-0195-0046-901F-1724DE4AE3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E63ED3AB-45B8-D840-8C45-CF7BA4E3539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D0B9EC7F-92DA-984B-8333-3683D753D5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0E7FD90-A528-8E42-B126-0B1D79826B2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B912F6E3-1959-E44D-A10E-C3819EF96E2F}"/>
              </a:ext>
            </a:extLst>
          </p:cNvPr>
          <p:cNvSpPr>
            <a:spLocks noGrp="1"/>
          </p:cNvSpPr>
          <p:nvPr>
            <p:ph type="dt" sz="half" idx="10"/>
          </p:nvPr>
        </p:nvSpPr>
        <p:spPr/>
        <p:txBody>
          <a:bodyPr/>
          <a:lstStyle/>
          <a:p>
            <a:fld id="{6CB5C048-BC05-E543-B2E1-3EE0235D1A99}" type="datetimeFigureOut">
              <a:rPr lang="en-GB" smtClean="0"/>
              <a:t>09/07/2018</a:t>
            </a:fld>
            <a:endParaRPr lang="en-GB"/>
          </a:p>
        </p:txBody>
      </p:sp>
      <p:sp>
        <p:nvSpPr>
          <p:cNvPr id="8" name="Footer Placeholder 7">
            <a:extLst>
              <a:ext uri="{FF2B5EF4-FFF2-40B4-BE49-F238E27FC236}">
                <a16:creationId xmlns:a16="http://schemas.microsoft.com/office/drawing/2014/main" xmlns="" id="{E1E06699-7580-3447-A0DD-3EED549B05D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EAE30E6A-5DC8-AA4E-B950-40B29430B30F}"/>
              </a:ext>
            </a:extLst>
          </p:cNvPr>
          <p:cNvSpPr>
            <a:spLocks noGrp="1"/>
          </p:cNvSpPr>
          <p:nvPr>
            <p:ph type="sldNum" sz="quarter" idx="12"/>
          </p:nvPr>
        </p:nvSpPr>
        <p:spPr/>
        <p:txBody>
          <a:bodyPr/>
          <a:lstStyle/>
          <a:p>
            <a:fld id="{49FB4226-477D-1143-A4BA-195A5263569C}" type="slidenum">
              <a:rPr lang="en-GB" smtClean="0"/>
              <a:t>‹#›</a:t>
            </a:fld>
            <a:endParaRPr lang="en-GB"/>
          </a:p>
        </p:txBody>
      </p:sp>
    </p:spTree>
    <p:extLst>
      <p:ext uri="{BB962C8B-B14F-4D97-AF65-F5344CB8AC3E}">
        <p14:creationId xmlns:p14="http://schemas.microsoft.com/office/powerpoint/2010/main" val="1075665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083407-F919-9143-BC17-3B317C6ACAB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4C6582F2-C4A6-B145-9B28-18B2CEB97B52}"/>
              </a:ext>
            </a:extLst>
          </p:cNvPr>
          <p:cNvSpPr>
            <a:spLocks noGrp="1"/>
          </p:cNvSpPr>
          <p:nvPr>
            <p:ph type="dt" sz="half" idx="10"/>
          </p:nvPr>
        </p:nvSpPr>
        <p:spPr/>
        <p:txBody>
          <a:bodyPr/>
          <a:lstStyle/>
          <a:p>
            <a:fld id="{6CB5C048-BC05-E543-B2E1-3EE0235D1A99}" type="datetimeFigureOut">
              <a:rPr lang="en-GB" smtClean="0"/>
              <a:t>09/07/2018</a:t>
            </a:fld>
            <a:endParaRPr lang="en-GB"/>
          </a:p>
        </p:txBody>
      </p:sp>
      <p:sp>
        <p:nvSpPr>
          <p:cNvPr id="4" name="Footer Placeholder 3">
            <a:extLst>
              <a:ext uri="{FF2B5EF4-FFF2-40B4-BE49-F238E27FC236}">
                <a16:creationId xmlns:a16="http://schemas.microsoft.com/office/drawing/2014/main" xmlns="" id="{4642263D-56EB-AB4D-9884-EBFBDB169E8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DEFD24B1-D922-4C46-823C-C5A62B206060}"/>
              </a:ext>
            </a:extLst>
          </p:cNvPr>
          <p:cNvSpPr>
            <a:spLocks noGrp="1"/>
          </p:cNvSpPr>
          <p:nvPr>
            <p:ph type="sldNum" sz="quarter" idx="12"/>
          </p:nvPr>
        </p:nvSpPr>
        <p:spPr/>
        <p:txBody>
          <a:bodyPr/>
          <a:lstStyle/>
          <a:p>
            <a:fld id="{49FB4226-477D-1143-A4BA-195A5263569C}" type="slidenum">
              <a:rPr lang="en-GB" smtClean="0"/>
              <a:t>‹#›</a:t>
            </a:fld>
            <a:endParaRPr lang="en-GB"/>
          </a:p>
        </p:txBody>
      </p:sp>
    </p:spTree>
    <p:extLst>
      <p:ext uri="{BB962C8B-B14F-4D97-AF65-F5344CB8AC3E}">
        <p14:creationId xmlns:p14="http://schemas.microsoft.com/office/powerpoint/2010/main" val="2271405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FF20589-3FE0-1D4F-B66E-675D03078971}"/>
              </a:ext>
            </a:extLst>
          </p:cNvPr>
          <p:cNvSpPr>
            <a:spLocks noGrp="1"/>
          </p:cNvSpPr>
          <p:nvPr>
            <p:ph type="dt" sz="half" idx="10"/>
          </p:nvPr>
        </p:nvSpPr>
        <p:spPr/>
        <p:txBody>
          <a:bodyPr/>
          <a:lstStyle/>
          <a:p>
            <a:fld id="{6CB5C048-BC05-E543-B2E1-3EE0235D1A99}" type="datetimeFigureOut">
              <a:rPr lang="en-GB" smtClean="0"/>
              <a:t>09/07/2018</a:t>
            </a:fld>
            <a:endParaRPr lang="en-GB"/>
          </a:p>
        </p:txBody>
      </p:sp>
      <p:sp>
        <p:nvSpPr>
          <p:cNvPr id="3" name="Footer Placeholder 2">
            <a:extLst>
              <a:ext uri="{FF2B5EF4-FFF2-40B4-BE49-F238E27FC236}">
                <a16:creationId xmlns:a16="http://schemas.microsoft.com/office/drawing/2014/main" xmlns="" id="{C725D7C7-4F9F-5044-9902-7002E9E68BF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216C3D4C-63B2-2245-817B-E5C68EFF25C2}"/>
              </a:ext>
            </a:extLst>
          </p:cNvPr>
          <p:cNvSpPr>
            <a:spLocks noGrp="1"/>
          </p:cNvSpPr>
          <p:nvPr>
            <p:ph type="sldNum" sz="quarter" idx="12"/>
          </p:nvPr>
        </p:nvSpPr>
        <p:spPr/>
        <p:txBody>
          <a:bodyPr/>
          <a:lstStyle/>
          <a:p>
            <a:fld id="{49FB4226-477D-1143-A4BA-195A5263569C}" type="slidenum">
              <a:rPr lang="en-GB" smtClean="0"/>
              <a:t>‹#›</a:t>
            </a:fld>
            <a:endParaRPr lang="en-GB"/>
          </a:p>
        </p:txBody>
      </p:sp>
    </p:spTree>
    <p:extLst>
      <p:ext uri="{BB962C8B-B14F-4D97-AF65-F5344CB8AC3E}">
        <p14:creationId xmlns:p14="http://schemas.microsoft.com/office/powerpoint/2010/main" val="369612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C080A8-96F0-CC48-9E2D-68B5A93327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235906F-DAF3-A94B-AB49-72EBE5C7A1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FB9AD734-B29B-1446-8AB8-0AC1698FC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0F3BE5D6-17E9-D34D-9E3F-C05699F0E62F}"/>
              </a:ext>
            </a:extLst>
          </p:cNvPr>
          <p:cNvSpPr>
            <a:spLocks noGrp="1"/>
          </p:cNvSpPr>
          <p:nvPr>
            <p:ph type="dt" sz="half" idx="10"/>
          </p:nvPr>
        </p:nvSpPr>
        <p:spPr/>
        <p:txBody>
          <a:bodyPr/>
          <a:lstStyle/>
          <a:p>
            <a:fld id="{6CB5C048-BC05-E543-B2E1-3EE0235D1A99}" type="datetimeFigureOut">
              <a:rPr lang="en-GB" smtClean="0"/>
              <a:t>09/07/2018</a:t>
            </a:fld>
            <a:endParaRPr lang="en-GB"/>
          </a:p>
        </p:txBody>
      </p:sp>
      <p:sp>
        <p:nvSpPr>
          <p:cNvPr id="6" name="Footer Placeholder 5">
            <a:extLst>
              <a:ext uri="{FF2B5EF4-FFF2-40B4-BE49-F238E27FC236}">
                <a16:creationId xmlns:a16="http://schemas.microsoft.com/office/drawing/2014/main" xmlns="" id="{FCF6705B-470C-1F40-BC7C-58D51D9B5C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BFCD81D0-D372-8440-A6AE-0BF291935839}"/>
              </a:ext>
            </a:extLst>
          </p:cNvPr>
          <p:cNvSpPr>
            <a:spLocks noGrp="1"/>
          </p:cNvSpPr>
          <p:nvPr>
            <p:ph type="sldNum" sz="quarter" idx="12"/>
          </p:nvPr>
        </p:nvSpPr>
        <p:spPr/>
        <p:txBody>
          <a:bodyPr/>
          <a:lstStyle/>
          <a:p>
            <a:fld id="{49FB4226-477D-1143-A4BA-195A5263569C}" type="slidenum">
              <a:rPr lang="en-GB" smtClean="0"/>
              <a:t>‹#›</a:t>
            </a:fld>
            <a:endParaRPr lang="en-GB"/>
          </a:p>
        </p:txBody>
      </p:sp>
    </p:spTree>
    <p:extLst>
      <p:ext uri="{BB962C8B-B14F-4D97-AF65-F5344CB8AC3E}">
        <p14:creationId xmlns:p14="http://schemas.microsoft.com/office/powerpoint/2010/main" val="47741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9890FF-54E0-514A-B9B7-754D604F75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914EAE04-8923-A343-A893-31EE053141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F2E0A2A6-C134-BA48-BBD8-19CD110F73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6B141ED-7460-D044-8B8B-2055768FB260}"/>
              </a:ext>
            </a:extLst>
          </p:cNvPr>
          <p:cNvSpPr>
            <a:spLocks noGrp="1"/>
          </p:cNvSpPr>
          <p:nvPr>
            <p:ph type="dt" sz="half" idx="10"/>
          </p:nvPr>
        </p:nvSpPr>
        <p:spPr/>
        <p:txBody>
          <a:bodyPr/>
          <a:lstStyle/>
          <a:p>
            <a:fld id="{6CB5C048-BC05-E543-B2E1-3EE0235D1A99}" type="datetimeFigureOut">
              <a:rPr lang="en-GB" smtClean="0"/>
              <a:t>09/07/2018</a:t>
            </a:fld>
            <a:endParaRPr lang="en-GB"/>
          </a:p>
        </p:txBody>
      </p:sp>
      <p:sp>
        <p:nvSpPr>
          <p:cNvPr id="6" name="Footer Placeholder 5">
            <a:extLst>
              <a:ext uri="{FF2B5EF4-FFF2-40B4-BE49-F238E27FC236}">
                <a16:creationId xmlns:a16="http://schemas.microsoft.com/office/drawing/2014/main" xmlns="" id="{2F8D624F-6E34-DE4D-A943-EAFEA3B004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D7CFF1C9-D6F3-6044-A460-4D4A6CA18106}"/>
              </a:ext>
            </a:extLst>
          </p:cNvPr>
          <p:cNvSpPr>
            <a:spLocks noGrp="1"/>
          </p:cNvSpPr>
          <p:nvPr>
            <p:ph type="sldNum" sz="quarter" idx="12"/>
          </p:nvPr>
        </p:nvSpPr>
        <p:spPr/>
        <p:txBody>
          <a:bodyPr/>
          <a:lstStyle/>
          <a:p>
            <a:fld id="{49FB4226-477D-1143-A4BA-195A5263569C}" type="slidenum">
              <a:rPr lang="en-GB" smtClean="0"/>
              <a:t>‹#›</a:t>
            </a:fld>
            <a:endParaRPr lang="en-GB"/>
          </a:p>
        </p:txBody>
      </p:sp>
    </p:spTree>
    <p:extLst>
      <p:ext uri="{BB962C8B-B14F-4D97-AF65-F5344CB8AC3E}">
        <p14:creationId xmlns:p14="http://schemas.microsoft.com/office/powerpoint/2010/main" val="1322020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6C0397F-B0D5-E54E-8449-24915FDEBC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06515CEF-B49F-A74A-88ED-DD1217222B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0CFF487-D11E-FA43-980D-B96931BE4F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B5C048-BC05-E543-B2E1-3EE0235D1A99}" type="datetimeFigureOut">
              <a:rPr lang="en-GB" smtClean="0"/>
              <a:t>09/07/2018</a:t>
            </a:fld>
            <a:endParaRPr lang="en-GB"/>
          </a:p>
        </p:txBody>
      </p:sp>
      <p:sp>
        <p:nvSpPr>
          <p:cNvPr id="5" name="Footer Placeholder 4">
            <a:extLst>
              <a:ext uri="{FF2B5EF4-FFF2-40B4-BE49-F238E27FC236}">
                <a16:creationId xmlns:a16="http://schemas.microsoft.com/office/drawing/2014/main" xmlns="" id="{CA37E588-C54F-264C-8D4C-C30C624445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222DB0D4-BBB5-754A-A817-B2C261C732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B4226-477D-1143-A4BA-195A5263569C}" type="slidenum">
              <a:rPr lang="en-GB" smtClean="0"/>
              <a:t>‹#›</a:t>
            </a:fld>
            <a:endParaRPr lang="en-GB"/>
          </a:p>
        </p:txBody>
      </p:sp>
    </p:spTree>
    <p:extLst>
      <p:ext uri="{BB962C8B-B14F-4D97-AF65-F5344CB8AC3E}">
        <p14:creationId xmlns:p14="http://schemas.microsoft.com/office/powerpoint/2010/main" val="1244775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 </a:t>
            </a:r>
          </a:p>
        </p:txBody>
      </p:sp>
      <p:sp>
        <p:nvSpPr>
          <p:cNvPr id="3" name="Subtitle 2"/>
          <p:cNvSpPr>
            <a:spLocks noGrp="1"/>
          </p:cNvSpPr>
          <p:nvPr>
            <p:ph type="subTitle" idx="1"/>
          </p:nvPr>
        </p:nvSpPr>
        <p:spPr>
          <a:xfrm>
            <a:off x="1524000" y="1122363"/>
            <a:ext cx="9144000" cy="1655762"/>
          </a:xfrm>
        </p:spPr>
        <p:txBody>
          <a:bodyPr>
            <a:noAutofit/>
          </a:bodyPr>
          <a:lstStyle/>
          <a:p>
            <a:r>
              <a:rPr lang="en-GB" sz="3600" dirty="0"/>
              <a:t> </a:t>
            </a:r>
            <a:r>
              <a:rPr lang="en-GB" sz="3600" dirty="0" smtClean="0"/>
              <a:t>Group Supervision February 2018</a:t>
            </a:r>
            <a:endParaRPr lang="en-GB" sz="3600" dirty="0"/>
          </a:p>
          <a:p>
            <a:endParaRPr lang="en-GB" sz="2800" dirty="0" smtClean="0"/>
          </a:p>
          <a:p>
            <a:r>
              <a:rPr lang="en-GB" sz="2800" dirty="0" smtClean="0"/>
              <a:t>Drawn </a:t>
            </a:r>
            <a:r>
              <a:rPr lang="en-GB" sz="2800" dirty="0"/>
              <a:t>together with the information shared on the day. This is not a final binding document and a full mapping should be undertaken in order to ensure all parties involved have their contribution heard</a:t>
            </a:r>
            <a:r>
              <a:rPr lang="en-GB" sz="2800" dirty="0" smtClean="0"/>
              <a:t>.</a:t>
            </a:r>
          </a:p>
          <a:p>
            <a:r>
              <a:rPr lang="en-GB" sz="2800" dirty="0" smtClean="0"/>
              <a:t>Names have been changed to protect identities. </a:t>
            </a:r>
            <a:endParaRPr lang="en-GB" sz="2800" dirty="0"/>
          </a:p>
        </p:txBody>
      </p:sp>
      <p:sp>
        <p:nvSpPr>
          <p:cNvPr id="4" name="TextBox 3"/>
          <p:cNvSpPr txBox="1"/>
          <p:nvPr/>
        </p:nvSpPr>
        <p:spPr>
          <a:xfrm>
            <a:off x="2665092" y="4634201"/>
            <a:ext cx="7434667" cy="939867"/>
          </a:xfrm>
          <a:prstGeom prst="rect">
            <a:avLst/>
          </a:prstGeom>
          <a:noFill/>
        </p:spPr>
        <p:txBody>
          <a:bodyPr wrap="square" rtlCol="0">
            <a:spAutoFit/>
          </a:bodyPr>
          <a:lstStyle/>
          <a:p>
            <a:pPr algn="ctr"/>
            <a:r>
              <a:rPr lang="en-GB" sz="5400" dirty="0" smtClean="0">
                <a:solidFill>
                  <a:schemeClr val="bg1">
                    <a:lumMod val="75000"/>
                  </a:schemeClr>
                </a:solidFill>
              </a:rPr>
              <a:t>TRAINING EXAMPLE</a:t>
            </a:r>
            <a:endParaRPr lang="en-GB" sz="5400" dirty="0">
              <a:solidFill>
                <a:schemeClr val="bg1">
                  <a:lumMod val="75000"/>
                </a:schemeClr>
              </a:solidFill>
            </a:endParaRPr>
          </a:p>
        </p:txBody>
      </p:sp>
    </p:spTree>
    <p:extLst>
      <p:ext uri="{BB962C8B-B14F-4D97-AF65-F5344CB8AC3E}">
        <p14:creationId xmlns:p14="http://schemas.microsoft.com/office/powerpoint/2010/main" val="468005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1489396"/>
              </p:ext>
            </p:extLst>
          </p:nvPr>
        </p:nvGraphicFramePr>
        <p:xfrm>
          <a:off x="0" y="-56144"/>
          <a:ext cx="12192000" cy="7056384"/>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3879978825"/>
                    </a:ext>
                  </a:extLst>
                </a:gridCol>
                <a:gridCol w="3914273">
                  <a:extLst>
                    <a:ext uri="{9D8B030D-6E8A-4147-A177-3AD203B41FA5}">
                      <a16:colId xmlns:a16="http://schemas.microsoft.com/office/drawing/2014/main" xmlns="" val="3403253168"/>
                    </a:ext>
                  </a:extLst>
                </a:gridCol>
                <a:gridCol w="3080084">
                  <a:extLst>
                    <a:ext uri="{9D8B030D-6E8A-4147-A177-3AD203B41FA5}">
                      <a16:colId xmlns:a16="http://schemas.microsoft.com/office/drawing/2014/main" xmlns="" val="3801981407"/>
                    </a:ext>
                  </a:extLst>
                </a:gridCol>
                <a:gridCol w="2149643">
                  <a:extLst>
                    <a:ext uri="{9D8B030D-6E8A-4147-A177-3AD203B41FA5}">
                      <a16:colId xmlns:a16="http://schemas.microsoft.com/office/drawing/2014/main" xmlns="" val="2780744165"/>
                    </a:ext>
                  </a:extLst>
                </a:gridCol>
              </a:tblGrid>
              <a:tr h="397230">
                <a:tc>
                  <a:txBody>
                    <a:bodyPr/>
                    <a:lstStyle/>
                    <a:p>
                      <a:r>
                        <a:rPr lang="en-GB" sz="1900" dirty="0"/>
                        <a:t>Date/Weeks</a:t>
                      </a:r>
                    </a:p>
                  </a:txBody>
                  <a:tcPr/>
                </a:tc>
                <a:tc>
                  <a:txBody>
                    <a:bodyPr/>
                    <a:lstStyle/>
                    <a:p>
                      <a:r>
                        <a:rPr lang="en-GB" sz="1900" dirty="0"/>
                        <a:t>Steps/Tasks</a:t>
                      </a:r>
                    </a:p>
                  </a:txBody>
                  <a:tcPr/>
                </a:tc>
                <a:tc>
                  <a:txBody>
                    <a:bodyPr/>
                    <a:lstStyle/>
                    <a:p>
                      <a:r>
                        <a:rPr lang="en-GB" sz="1900" dirty="0"/>
                        <a:t>Meeting/Monitoring</a:t>
                      </a:r>
                    </a:p>
                  </a:txBody>
                  <a:tcPr/>
                </a:tc>
                <a:tc>
                  <a:txBody>
                    <a:bodyPr/>
                    <a:lstStyle/>
                    <a:p>
                      <a:r>
                        <a:rPr lang="en-GB" sz="1900" dirty="0"/>
                        <a:t>Contact Changes</a:t>
                      </a:r>
                    </a:p>
                  </a:txBody>
                  <a:tcPr/>
                </a:tc>
                <a:extLst>
                  <a:ext uri="{0D108BD9-81ED-4DB2-BD59-A6C34878D82A}">
                    <a16:rowId xmlns:a16="http://schemas.microsoft.com/office/drawing/2014/main" xmlns="" val="1365483643"/>
                  </a:ext>
                </a:extLst>
              </a:tr>
              <a:tr h="3672114">
                <a:tc>
                  <a:txBody>
                    <a:bodyPr/>
                    <a:lstStyle/>
                    <a:p>
                      <a:r>
                        <a:rPr lang="en-GB" sz="1900" dirty="0"/>
                        <a:t>Week 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baseline="0" dirty="0"/>
                        <a:t>Share words and pictures </a:t>
                      </a:r>
                      <a:r>
                        <a:rPr lang="en-GB" sz="1900" baseline="0" dirty="0" smtClean="0"/>
                        <a:t>Wellbeing </a:t>
                      </a:r>
                      <a:r>
                        <a:rPr lang="en-GB" sz="1900" baseline="0" dirty="0"/>
                        <a:t>plan with </a:t>
                      </a:r>
                      <a:r>
                        <a:rPr lang="en-GB" sz="1900" baseline="0" dirty="0" smtClean="0"/>
                        <a:t>James </a:t>
                      </a:r>
                      <a:r>
                        <a:rPr lang="en-GB" sz="1900" baseline="0" dirty="0"/>
                        <a:t>and </a:t>
                      </a:r>
                      <a:r>
                        <a:rPr lang="en-GB" sz="1900" baseline="0" dirty="0" smtClean="0"/>
                        <a:t>Josie.</a:t>
                      </a:r>
                      <a:endParaRPr lang="en-GB" sz="19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baseline="0" dirty="0"/>
                        <a:t>Start pressure testing </a:t>
                      </a:r>
                      <a:r>
                        <a:rPr lang="en-GB" sz="1900" baseline="0" dirty="0" smtClean="0"/>
                        <a:t>Wellbeing Plan.  </a:t>
                      </a:r>
                      <a:endParaRPr lang="en-GB" sz="19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baseline="0" dirty="0"/>
                        <a:t>Honour </a:t>
                      </a:r>
                      <a:r>
                        <a:rPr lang="en-GB" sz="1900" baseline="0" dirty="0" smtClean="0"/>
                        <a:t>Mum </a:t>
                      </a:r>
                      <a:r>
                        <a:rPr lang="en-GB" sz="1900" baseline="0" dirty="0"/>
                        <a:t>for all her good work so far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baseline="0" dirty="0"/>
                    </a:p>
                    <a:p>
                      <a:r>
                        <a:rPr lang="en-GB" sz="1900" baseline="0" dirty="0" smtClean="0"/>
                        <a:t>Mum </a:t>
                      </a:r>
                      <a:r>
                        <a:rPr lang="en-GB" sz="1900" baseline="0" dirty="0"/>
                        <a:t>and the network complete safety journal every day  focussing on what has gone well before any concerns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Family network</a:t>
                      </a:r>
                      <a:r>
                        <a:rPr lang="en-GB" sz="1900" baseline="0" dirty="0"/>
                        <a:t> meetings</a:t>
                      </a: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Role play </a:t>
                      </a:r>
                      <a:r>
                        <a:rPr lang="en-GB" sz="1900" dirty="0" smtClean="0"/>
                        <a:t>Wellbeing plan</a:t>
                      </a: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endParaRPr lang="en-GB" sz="1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baseline="0" dirty="0"/>
                    </a:p>
                  </a:txBody>
                  <a:tcPr/>
                </a:tc>
                <a:extLst>
                  <a:ext uri="{0D108BD9-81ED-4DB2-BD59-A6C34878D82A}">
                    <a16:rowId xmlns:a16="http://schemas.microsoft.com/office/drawing/2014/main" xmlns="" val="1542838577"/>
                  </a:ext>
                </a:extLst>
              </a:tr>
              <a:tr h="2844800">
                <a:tc>
                  <a:txBody>
                    <a:bodyPr/>
                    <a:lstStyle/>
                    <a:p>
                      <a:r>
                        <a:rPr lang="en-GB" sz="1900" dirty="0"/>
                        <a:t>Week 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Share words and pictures </a:t>
                      </a:r>
                      <a:r>
                        <a:rPr lang="en-GB" sz="1900" dirty="0" smtClean="0"/>
                        <a:t>Wellbeing </a:t>
                      </a:r>
                      <a:r>
                        <a:rPr lang="en-GB" sz="1900" dirty="0"/>
                        <a:t>plan with entire network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baseline="0" dirty="0"/>
                        <a:t>Honour </a:t>
                      </a:r>
                      <a:r>
                        <a:rPr lang="en-GB" sz="1900" baseline="0" dirty="0" smtClean="0"/>
                        <a:t>Mum </a:t>
                      </a:r>
                      <a:r>
                        <a:rPr lang="en-GB" sz="1900" baseline="0" dirty="0"/>
                        <a:t>for all her good work so far</a:t>
                      </a:r>
                    </a:p>
                    <a:p>
                      <a:r>
                        <a:rPr lang="en-GB" sz="1900" baseline="0" dirty="0" smtClean="0"/>
                        <a:t>Mum </a:t>
                      </a:r>
                      <a:r>
                        <a:rPr lang="en-GB" sz="1900" baseline="0" dirty="0"/>
                        <a:t>and the network complete safety journal every day  focussing on what has gone well before any concerns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Family network</a:t>
                      </a:r>
                      <a:r>
                        <a:rPr lang="en-GB" sz="1900" baseline="0" dirty="0"/>
                        <a:t> meetings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baseline="0" dirty="0"/>
                        <a:t>Review </a:t>
                      </a:r>
                      <a:r>
                        <a:rPr lang="en-GB" sz="1900" baseline="0" dirty="0" smtClean="0"/>
                        <a:t>Wellbeing </a:t>
                      </a:r>
                      <a:r>
                        <a:rPr lang="en-GB" sz="1900" baseline="0" dirty="0"/>
                        <a:t>Plan with network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txBody>
                  <a:tcPr/>
                </a:tc>
                <a:extLst>
                  <a:ext uri="{0D108BD9-81ED-4DB2-BD59-A6C34878D82A}">
                    <a16:rowId xmlns:a16="http://schemas.microsoft.com/office/drawing/2014/main" xmlns="" val="1543033103"/>
                  </a:ext>
                </a:extLst>
              </a:tr>
            </a:tbl>
          </a:graphicData>
        </a:graphic>
      </p:graphicFrame>
    </p:spTree>
    <p:extLst>
      <p:ext uri="{BB962C8B-B14F-4D97-AF65-F5344CB8AC3E}">
        <p14:creationId xmlns:p14="http://schemas.microsoft.com/office/powerpoint/2010/main" val="3190622087"/>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75135522"/>
              </p:ext>
            </p:extLst>
          </p:nvPr>
        </p:nvGraphicFramePr>
        <p:xfrm>
          <a:off x="0" y="0"/>
          <a:ext cx="12192000" cy="6657471"/>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3879978825"/>
                    </a:ext>
                  </a:extLst>
                </a:gridCol>
                <a:gridCol w="4539916">
                  <a:extLst>
                    <a:ext uri="{9D8B030D-6E8A-4147-A177-3AD203B41FA5}">
                      <a16:colId xmlns:a16="http://schemas.microsoft.com/office/drawing/2014/main" xmlns="" val="3403253168"/>
                    </a:ext>
                  </a:extLst>
                </a:gridCol>
                <a:gridCol w="2502568">
                  <a:extLst>
                    <a:ext uri="{9D8B030D-6E8A-4147-A177-3AD203B41FA5}">
                      <a16:colId xmlns:a16="http://schemas.microsoft.com/office/drawing/2014/main" xmlns="" val="3801981407"/>
                    </a:ext>
                  </a:extLst>
                </a:gridCol>
                <a:gridCol w="2101516">
                  <a:extLst>
                    <a:ext uri="{9D8B030D-6E8A-4147-A177-3AD203B41FA5}">
                      <a16:colId xmlns:a16="http://schemas.microsoft.com/office/drawing/2014/main" xmlns="" val="2780744165"/>
                    </a:ext>
                  </a:extLst>
                </a:gridCol>
              </a:tblGrid>
              <a:tr h="423809">
                <a:tc>
                  <a:txBody>
                    <a:bodyPr/>
                    <a:lstStyle/>
                    <a:p>
                      <a:r>
                        <a:rPr lang="en-GB" sz="1900" dirty="0"/>
                        <a:t>Date/Weeks</a:t>
                      </a:r>
                    </a:p>
                  </a:txBody>
                  <a:tcPr/>
                </a:tc>
                <a:tc>
                  <a:txBody>
                    <a:bodyPr/>
                    <a:lstStyle/>
                    <a:p>
                      <a:r>
                        <a:rPr lang="en-GB" sz="1900" dirty="0"/>
                        <a:t>Steps/Tasks</a:t>
                      </a:r>
                    </a:p>
                  </a:txBody>
                  <a:tcPr/>
                </a:tc>
                <a:tc>
                  <a:txBody>
                    <a:bodyPr/>
                    <a:lstStyle/>
                    <a:p>
                      <a:r>
                        <a:rPr lang="en-GB" sz="1900" dirty="0"/>
                        <a:t>Meeting/Monitoring</a:t>
                      </a:r>
                    </a:p>
                  </a:txBody>
                  <a:tcPr/>
                </a:tc>
                <a:tc>
                  <a:txBody>
                    <a:bodyPr/>
                    <a:lstStyle/>
                    <a:p>
                      <a:r>
                        <a:rPr lang="en-GB" sz="1900" dirty="0"/>
                        <a:t>Contact Changes</a:t>
                      </a:r>
                    </a:p>
                  </a:txBody>
                  <a:tcPr/>
                </a:tc>
                <a:extLst>
                  <a:ext uri="{0D108BD9-81ED-4DB2-BD59-A6C34878D82A}">
                    <a16:rowId xmlns:a16="http://schemas.microsoft.com/office/drawing/2014/main" xmlns="" val="1365483643"/>
                  </a:ext>
                </a:extLst>
              </a:tr>
              <a:tr h="2984938">
                <a:tc>
                  <a:txBody>
                    <a:bodyPr/>
                    <a:lstStyle/>
                    <a:p>
                      <a:r>
                        <a:rPr lang="en-GB" sz="1900" dirty="0"/>
                        <a:t>Week  21 - 23</a:t>
                      </a:r>
                    </a:p>
                  </a:txBody>
                  <a:tcPr/>
                </a:tc>
                <a:tc>
                  <a:txBody>
                    <a:bodyPr/>
                    <a:lstStyle/>
                    <a:p>
                      <a:r>
                        <a:rPr lang="en-GB" sz="1900" b="1" baseline="0" dirty="0"/>
                        <a:t>Fire drill of </a:t>
                      </a:r>
                      <a:r>
                        <a:rPr lang="en-GB" sz="1900" b="1" baseline="0" dirty="0" smtClean="0"/>
                        <a:t>Wellbeing </a:t>
                      </a:r>
                      <a:r>
                        <a:rPr lang="en-GB" sz="1900" b="1" baseline="0" dirty="0"/>
                        <a:t>Plan</a:t>
                      </a:r>
                    </a:p>
                    <a:p>
                      <a:r>
                        <a:rPr lang="en-GB" sz="1900" baseline="0" dirty="0"/>
                        <a:t>Allowing family to fail so plan can be further strengthened</a:t>
                      </a:r>
                    </a:p>
                    <a:p>
                      <a:r>
                        <a:rPr lang="en-GB" sz="1900" b="1" baseline="0" dirty="0"/>
                        <a:t>Continue to honour </a:t>
                      </a:r>
                      <a:r>
                        <a:rPr lang="en-GB" sz="1900" b="1" baseline="0" dirty="0" smtClean="0"/>
                        <a:t>mum </a:t>
                      </a:r>
                      <a:r>
                        <a:rPr lang="en-GB" sz="1900" b="1" baseline="0" dirty="0"/>
                        <a:t>and </a:t>
                      </a:r>
                      <a:r>
                        <a:rPr lang="en-GB" sz="1900" b="1" baseline="0" dirty="0" smtClean="0"/>
                        <a:t>James </a:t>
                      </a:r>
                      <a:r>
                        <a:rPr lang="en-GB" sz="1900" b="1" baseline="0" dirty="0"/>
                        <a:t>for all their good work so far</a:t>
                      </a:r>
                    </a:p>
                    <a:p>
                      <a:r>
                        <a:rPr lang="en-GB" sz="1900" baseline="0" dirty="0" smtClean="0"/>
                        <a:t>Mum, James </a:t>
                      </a:r>
                      <a:r>
                        <a:rPr lang="en-GB" sz="1900" baseline="0" dirty="0"/>
                        <a:t>and the network complete safety journal every day </a:t>
                      </a:r>
                      <a:r>
                        <a:rPr lang="en-GB" sz="1900" baseline="0" dirty="0" smtClean="0"/>
                        <a:t>focussing </a:t>
                      </a:r>
                      <a:r>
                        <a:rPr lang="en-GB" sz="1900" baseline="0" dirty="0"/>
                        <a:t>on what has gone well before any concerns</a:t>
                      </a:r>
                    </a:p>
                    <a:p>
                      <a:endParaRPr lang="en-GB" sz="1900" baseline="0" dirty="0"/>
                    </a:p>
                  </a:txBody>
                  <a:tcPr/>
                </a:tc>
                <a:tc>
                  <a:txBody>
                    <a:bodyPr/>
                    <a:lstStyle/>
                    <a:p>
                      <a:r>
                        <a:rPr lang="en-GB" sz="1900" dirty="0"/>
                        <a:t>Family Network Meeting, review safety journal</a:t>
                      </a:r>
                    </a:p>
                    <a:p>
                      <a:endParaRPr lang="en-GB" sz="1900" dirty="0"/>
                    </a:p>
                    <a:p>
                      <a:endParaRPr lang="en-GB" sz="1900" dirty="0"/>
                    </a:p>
                    <a:p>
                      <a:endParaRPr lang="en-GB" sz="1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900" dirty="0"/>
                    </a:p>
                  </a:txBody>
                  <a:tcPr/>
                </a:tc>
                <a:extLst>
                  <a:ext uri="{0D108BD9-81ED-4DB2-BD59-A6C34878D82A}">
                    <a16:rowId xmlns:a16="http://schemas.microsoft.com/office/drawing/2014/main" xmlns="" val="1542838577"/>
                  </a:ext>
                </a:extLst>
              </a:tr>
              <a:tr h="3248724">
                <a:tc>
                  <a:txBody>
                    <a:bodyPr/>
                    <a:lstStyle/>
                    <a:p>
                      <a:r>
                        <a:rPr lang="en-GB" sz="1900" dirty="0"/>
                        <a:t>Week 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b="1" dirty="0"/>
                        <a:t>Hand over leadership of the network meetings to the </a:t>
                      </a:r>
                      <a:r>
                        <a:rPr lang="en-GB" sz="1900" b="1" dirty="0" smtClean="0"/>
                        <a:t>family network</a:t>
                      </a:r>
                      <a:endParaRPr lang="en-GB" sz="19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Clearly identify the ‘boss’ of the plan.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Network</a:t>
                      </a:r>
                      <a:r>
                        <a:rPr lang="en-GB" sz="1900" baseline="0" dirty="0"/>
                        <a:t> continue to review progress of </a:t>
                      </a:r>
                      <a:r>
                        <a:rPr lang="en-GB" sz="1900" baseline="0" dirty="0" smtClean="0"/>
                        <a:t>Wellbeing </a:t>
                      </a:r>
                      <a:r>
                        <a:rPr lang="en-GB" sz="1900" baseline="0" dirty="0"/>
                        <a:t>plan</a:t>
                      </a:r>
                    </a:p>
                    <a:p>
                      <a:r>
                        <a:rPr lang="en-GB" sz="1900" b="1" baseline="0" dirty="0" smtClean="0"/>
                        <a:t>Mum, James </a:t>
                      </a:r>
                      <a:r>
                        <a:rPr lang="en-GB" sz="1900" b="1" baseline="0" dirty="0"/>
                        <a:t>and the network complete safety journals every day </a:t>
                      </a:r>
                      <a:r>
                        <a:rPr lang="en-GB" sz="1900" b="1" baseline="0" dirty="0" smtClean="0"/>
                        <a:t>focussing </a:t>
                      </a:r>
                      <a:r>
                        <a:rPr lang="en-GB" sz="1900" b="1" baseline="0" dirty="0"/>
                        <a:t>on what has gone well before any concerns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Family Network Meetings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Ongoing support, monitoring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endParaRPr lang="en-GB" sz="1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txBody>
                  <a:tcPr/>
                </a:tc>
                <a:extLst>
                  <a:ext uri="{0D108BD9-81ED-4DB2-BD59-A6C34878D82A}">
                    <a16:rowId xmlns:a16="http://schemas.microsoft.com/office/drawing/2014/main" xmlns="" val="2369869914"/>
                  </a:ext>
                </a:extLst>
              </a:tr>
            </a:tbl>
          </a:graphicData>
        </a:graphic>
      </p:graphicFrame>
    </p:spTree>
    <p:extLst>
      <p:ext uri="{BB962C8B-B14F-4D97-AF65-F5344CB8AC3E}">
        <p14:creationId xmlns:p14="http://schemas.microsoft.com/office/powerpoint/2010/main" val="235686353"/>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380640" y="52768"/>
            <a:ext cx="7178236" cy="512470"/>
          </a:xfrm>
          <a:prstGeom prst="rect">
            <a:avLst/>
          </a:prstGeom>
          <a:noFill/>
        </p:spPr>
        <p:txBody>
          <a:bodyPr wrap="none" lIns="101055" tIns="50525" rIns="101055" bIns="50525">
            <a:spAutoFit/>
          </a:bodyPr>
          <a:lstStyle/>
          <a:p>
            <a:pPr algn="ctr" defTabSz="609427">
              <a:defRPr/>
            </a:pPr>
            <a:r>
              <a:rPr lang="en-US" sz="2667" b="1" i="1" dirty="0">
                <a:solidFill>
                  <a:srgbClr val="000090"/>
                </a:solidFill>
                <a:effectLst>
                  <a:glow rad="101600">
                    <a:schemeClr val="bg1">
                      <a:alpha val="75000"/>
                    </a:schemeClr>
                  </a:glow>
                </a:effectLst>
                <a:latin typeface="+mj-lt"/>
                <a:ea typeface="ＭＳ Ｐゴシック" pitchFamily="-110" charset="-128"/>
                <a:cs typeface="Candara"/>
              </a:rPr>
              <a:t>Safety Planning Timeline, Meetings and Monitoring</a:t>
            </a:r>
          </a:p>
        </p:txBody>
      </p:sp>
      <p:graphicFrame>
        <p:nvGraphicFramePr>
          <p:cNvPr id="2" name="Table 1"/>
          <p:cNvGraphicFramePr>
            <a:graphicFrameLocks noGrp="1"/>
          </p:cNvGraphicFramePr>
          <p:nvPr>
            <p:extLst>
              <p:ext uri="{D42A27DB-BD31-4B8C-83A1-F6EECF244321}">
                <p14:modId xmlns:p14="http://schemas.microsoft.com/office/powerpoint/2010/main" val="4045797423"/>
              </p:ext>
            </p:extLst>
          </p:nvPr>
        </p:nvGraphicFramePr>
        <p:xfrm>
          <a:off x="425004" y="719668"/>
          <a:ext cx="11346288" cy="4082427"/>
        </p:xfrm>
        <a:graphic>
          <a:graphicData uri="http://schemas.openxmlformats.org/drawingml/2006/table">
            <a:tbl>
              <a:tblPr firstRow="1" bandRow="1">
                <a:tableStyleId>{5C22544A-7EE6-4342-B048-85BDC9FD1C3A}</a:tableStyleId>
              </a:tblPr>
              <a:tblGrid>
                <a:gridCol w="2836572">
                  <a:extLst>
                    <a:ext uri="{9D8B030D-6E8A-4147-A177-3AD203B41FA5}">
                      <a16:colId xmlns:a16="http://schemas.microsoft.com/office/drawing/2014/main" xmlns="" val="3879978825"/>
                    </a:ext>
                  </a:extLst>
                </a:gridCol>
                <a:gridCol w="2836572">
                  <a:extLst>
                    <a:ext uri="{9D8B030D-6E8A-4147-A177-3AD203B41FA5}">
                      <a16:colId xmlns:a16="http://schemas.microsoft.com/office/drawing/2014/main" xmlns="" val="3403253168"/>
                    </a:ext>
                  </a:extLst>
                </a:gridCol>
                <a:gridCol w="2836572">
                  <a:extLst>
                    <a:ext uri="{9D8B030D-6E8A-4147-A177-3AD203B41FA5}">
                      <a16:colId xmlns:a16="http://schemas.microsoft.com/office/drawing/2014/main" xmlns="" val="3801981407"/>
                    </a:ext>
                  </a:extLst>
                </a:gridCol>
                <a:gridCol w="2836572">
                  <a:extLst>
                    <a:ext uri="{9D8B030D-6E8A-4147-A177-3AD203B41FA5}">
                      <a16:colId xmlns:a16="http://schemas.microsoft.com/office/drawing/2014/main" xmlns="" val="2780744165"/>
                    </a:ext>
                  </a:extLst>
                </a:gridCol>
              </a:tblGrid>
              <a:tr h="712611">
                <a:tc>
                  <a:txBody>
                    <a:bodyPr/>
                    <a:lstStyle/>
                    <a:p>
                      <a:r>
                        <a:rPr lang="en-GB" sz="1900" dirty="0"/>
                        <a:t>Date/Weeks</a:t>
                      </a:r>
                    </a:p>
                  </a:txBody>
                  <a:tcPr/>
                </a:tc>
                <a:tc>
                  <a:txBody>
                    <a:bodyPr/>
                    <a:lstStyle/>
                    <a:p>
                      <a:r>
                        <a:rPr lang="en-GB" sz="1900" dirty="0"/>
                        <a:t>Steps/Tasks</a:t>
                      </a:r>
                    </a:p>
                  </a:txBody>
                  <a:tcPr/>
                </a:tc>
                <a:tc>
                  <a:txBody>
                    <a:bodyPr/>
                    <a:lstStyle/>
                    <a:p>
                      <a:r>
                        <a:rPr lang="en-GB" sz="1900" dirty="0"/>
                        <a:t>Meeting/Monitoring</a:t>
                      </a:r>
                    </a:p>
                  </a:txBody>
                  <a:tcPr/>
                </a:tc>
                <a:tc>
                  <a:txBody>
                    <a:bodyPr/>
                    <a:lstStyle/>
                    <a:p>
                      <a:r>
                        <a:rPr lang="en-GB" sz="1900" dirty="0"/>
                        <a:t>Contact Changes</a:t>
                      </a:r>
                    </a:p>
                  </a:txBody>
                  <a:tcPr/>
                </a:tc>
                <a:extLst>
                  <a:ext uri="{0D108BD9-81ED-4DB2-BD59-A6C34878D82A}">
                    <a16:rowId xmlns:a16="http://schemas.microsoft.com/office/drawing/2014/main" xmlns="" val="1365483643"/>
                  </a:ext>
                </a:extLst>
              </a:tr>
              <a:tr h="2118360">
                <a:tc>
                  <a:txBody>
                    <a:bodyPr/>
                    <a:lstStyle/>
                    <a:p>
                      <a:r>
                        <a:rPr lang="en-GB" sz="1900" dirty="0"/>
                        <a:t>Week  24 - 36</a:t>
                      </a:r>
                    </a:p>
                  </a:txBody>
                  <a:tcPr/>
                </a:tc>
                <a:tc>
                  <a:txBody>
                    <a:bodyPr/>
                    <a:lstStyle/>
                    <a:p>
                      <a:r>
                        <a:rPr lang="en-GB" sz="1900" baseline="0" dirty="0"/>
                        <a:t>Monitoring of </a:t>
                      </a:r>
                      <a:r>
                        <a:rPr lang="en-GB" sz="1900" baseline="0" dirty="0" smtClean="0"/>
                        <a:t>family network </a:t>
                      </a:r>
                      <a:r>
                        <a:rPr lang="en-GB" sz="1900" baseline="0" dirty="0"/>
                        <a:t>managing the </a:t>
                      </a:r>
                      <a:r>
                        <a:rPr lang="en-GB" sz="1900" baseline="0" dirty="0" smtClean="0"/>
                        <a:t>Wellbeing </a:t>
                      </a:r>
                      <a:r>
                        <a:rPr lang="en-GB" sz="1900" baseline="0" dirty="0"/>
                        <a:t>plan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Social worker to </a:t>
                      </a:r>
                      <a:r>
                        <a:rPr lang="en-GB" sz="1900" dirty="0" smtClean="0"/>
                        <a:t>visit</a:t>
                      </a:r>
                      <a:r>
                        <a:rPr lang="en-GB" sz="1900" baseline="0" dirty="0" smtClean="0"/>
                        <a:t> James </a:t>
                      </a:r>
                      <a:r>
                        <a:rPr lang="en-GB" sz="1900" dirty="0" smtClean="0"/>
                        <a:t>and Josie </a:t>
                      </a:r>
                      <a:r>
                        <a:rPr lang="en-GB" sz="1900" dirty="0"/>
                        <a:t>at least once a month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baseline="0" dirty="0"/>
                    </a:p>
                    <a:p>
                      <a:endParaRPr lang="en-GB" sz="1900" dirty="0"/>
                    </a:p>
                  </a:txBody>
                  <a:tcPr/>
                </a:tc>
                <a:extLst>
                  <a:ext uri="{0D108BD9-81ED-4DB2-BD59-A6C34878D82A}">
                    <a16:rowId xmlns:a16="http://schemas.microsoft.com/office/drawing/2014/main" xmlns="" val="1542838577"/>
                  </a:ext>
                </a:extLst>
              </a:tr>
              <a:tr h="1251456">
                <a:tc>
                  <a:txBody>
                    <a:bodyPr/>
                    <a:lstStyle/>
                    <a:p>
                      <a:r>
                        <a:rPr lang="en-GB" sz="1900" dirty="0"/>
                        <a:t>Weeks 36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 Close Case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txBody>
                  <a:tcPr/>
                </a:tc>
                <a:tc>
                  <a:txBody>
                    <a:bodyPr/>
                    <a:lstStyle/>
                    <a:p>
                      <a:r>
                        <a:rPr lang="en-GB" sz="1900" dirty="0"/>
                        <a:t>Celebratory Meeting</a:t>
                      </a:r>
                    </a:p>
                    <a:p>
                      <a:r>
                        <a:rPr lang="en-GB" sz="1900"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txBody>
                  <a:tcPr/>
                </a:tc>
                <a:extLst>
                  <a:ext uri="{0D108BD9-81ED-4DB2-BD59-A6C34878D82A}">
                    <a16:rowId xmlns:a16="http://schemas.microsoft.com/office/drawing/2014/main" xmlns="" val="1543033103"/>
                  </a:ext>
                </a:extLst>
              </a:tr>
            </a:tbl>
          </a:graphicData>
        </a:graphic>
      </p:graphicFrame>
    </p:spTree>
    <p:extLst>
      <p:ext uri="{BB962C8B-B14F-4D97-AF65-F5344CB8AC3E}">
        <p14:creationId xmlns:p14="http://schemas.microsoft.com/office/powerpoint/2010/main" val="195612721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839263" cy="1143000"/>
          </a:xfrm>
        </p:spPr>
        <p:txBody>
          <a:bodyPr/>
          <a:lstStyle/>
          <a:p>
            <a:r>
              <a:rPr lang="en-US" b="1" dirty="0">
                <a:solidFill>
                  <a:schemeClr val="accent2"/>
                </a:solidFill>
                <a:latin typeface="+mn-lt"/>
              </a:rPr>
              <a:t>Issue: </a:t>
            </a:r>
            <a:r>
              <a:rPr lang="en-US" b="1" dirty="0" smtClean="0"/>
              <a:t>James </a:t>
            </a:r>
            <a:r>
              <a:rPr lang="en-US" b="1" dirty="0"/>
              <a:t>Missing </a:t>
            </a:r>
            <a:endParaRPr lang="en-US" b="1" dirty="0">
              <a:solidFill>
                <a:schemeClr val="accent2"/>
              </a:solidFill>
              <a:latin typeface="+mn-lt"/>
            </a:endParaRPr>
          </a:p>
        </p:txBody>
      </p:sp>
      <p:sp>
        <p:nvSpPr>
          <p:cNvPr id="3" name="Content Placeholder 2"/>
          <p:cNvSpPr>
            <a:spLocks noGrp="1"/>
          </p:cNvSpPr>
          <p:nvPr>
            <p:ph idx="1"/>
          </p:nvPr>
        </p:nvSpPr>
        <p:spPr>
          <a:xfrm>
            <a:off x="838200" y="1503408"/>
            <a:ext cx="10515600" cy="4351338"/>
          </a:xfrm>
        </p:spPr>
        <p:txBody>
          <a:bodyPr>
            <a:normAutofit fontScale="92500"/>
          </a:bodyPr>
          <a:lstStyle/>
          <a:p>
            <a:pPr marL="0" indent="0">
              <a:buNone/>
            </a:pPr>
            <a:r>
              <a:rPr lang="en-US" sz="3467" b="1" dirty="0"/>
              <a:t>Scaling Question:-</a:t>
            </a:r>
          </a:p>
          <a:p>
            <a:r>
              <a:rPr lang="en-US" sz="3600" dirty="0"/>
              <a:t>on a scale of 0-10, where 10 means that </a:t>
            </a:r>
            <a:r>
              <a:rPr lang="en-US" sz="3600" dirty="0" smtClean="0"/>
              <a:t>James</a:t>
            </a:r>
            <a:r>
              <a:rPr lang="en-US" sz="3600" dirty="0" smtClean="0"/>
              <a:t> </a:t>
            </a:r>
            <a:r>
              <a:rPr lang="en-US" sz="3600" dirty="0"/>
              <a:t>is going out, having a good time with friends, </a:t>
            </a:r>
            <a:r>
              <a:rPr lang="en-US" sz="3600" dirty="0" smtClean="0"/>
              <a:t>Mum</a:t>
            </a:r>
            <a:r>
              <a:rPr lang="en-US" sz="3600" dirty="0" smtClean="0"/>
              <a:t> </a:t>
            </a:r>
            <a:r>
              <a:rPr lang="en-US" sz="3600" dirty="0"/>
              <a:t>knows where he is and when he will be back and the police are confident his friends will not be getting into trouble or taking drugs and 0 is that no one knows where </a:t>
            </a:r>
            <a:r>
              <a:rPr lang="en-US" sz="3600" dirty="0" smtClean="0"/>
              <a:t>James</a:t>
            </a:r>
            <a:r>
              <a:rPr lang="en-US" sz="3600" dirty="0" smtClean="0"/>
              <a:t> </a:t>
            </a:r>
            <a:r>
              <a:rPr lang="en-US" sz="3600" dirty="0"/>
              <a:t>is, he won’t say who he is with or what he is doing and he is missing for longer and longer times and it won’t be long before he gets hurt or arrested. Where would you rate the situation today? </a:t>
            </a:r>
          </a:p>
          <a:p>
            <a:endParaRPr lang="en-US" sz="3467" b="1" dirty="0"/>
          </a:p>
        </p:txBody>
      </p:sp>
    </p:spTree>
    <p:extLst>
      <p:ext uri="{BB962C8B-B14F-4D97-AF65-F5344CB8AC3E}">
        <p14:creationId xmlns:p14="http://schemas.microsoft.com/office/powerpoint/2010/main" val="3486789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39337"/>
            <a:ext cx="9839263" cy="1143000"/>
          </a:xfrm>
        </p:spPr>
        <p:txBody>
          <a:bodyPr>
            <a:normAutofit fontScale="90000"/>
          </a:bodyPr>
          <a:lstStyle/>
          <a:p>
            <a:r>
              <a:rPr lang="en-US" b="1" dirty="0">
                <a:solidFill>
                  <a:schemeClr val="accent2"/>
                </a:solidFill>
                <a:latin typeface="+mn-lt"/>
              </a:rPr>
              <a:t>Issue: </a:t>
            </a:r>
            <a:r>
              <a:rPr lang="en-US" b="1" dirty="0" smtClean="0">
                <a:latin typeface="+mn-lt"/>
              </a:rPr>
              <a:t>James </a:t>
            </a:r>
            <a:r>
              <a:rPr lang="en-US" b="1" dirty="0">
                <a:latin typeface="+mn-lt"/>
              </a:rPr>
              <a:t>Missing </a:t>
            </a:r>
            <a:r>
              <a:rPr lang="en-US" b="1" dirty="0">
                <a:solidFill>
                  <a:schemeClr val="accent2"/>
                </a:solidFill>
                <a:latin typeface="+mn-lt"/>
              </a:rPr>
              <a:t/>
            </a:r>
            <a:br>
              <a:rPr lang="en-US" b="1" dirty="0">
                <a:solidFill>
                  <a:schemeClr val="accent2"/>
                </a:solidFill>
                <a:latin typeface="+mn-lt"/>
              </a:rPr>
            </a:br>
            <a:endParaRPr lang="en-US" b="1" dirty="0">
              <a:solidFill>
                <a:schemeClr val="accent2"/>
              </a:solidFill>
              <a:latin typeface="+mn-lt"/>
            </a:endParaRPr>
          </a:p>
        </p:txBody>
      </p:sp>
      <p:sp>
        <p:nvSpPr>
          <p:cNvPr id="3" name="Content Placeholder 2"/>
          <p:cNvSpPr>
            <a:spLocks noGrp="1"/>
          </p:cNvSpPr>
          <p:nvPr>
            <p:ph idx="1"/>
          </p:nvPr>
        </p:nvSpPr>
        <p:spPr>
          <a:xfrm>
            <a:off x="838200" y="1140823"/>
            <a:ext cx="10515600" cy="5036140"/>
          </a:xfrm>
        </p:spPr>
        <p:txBody>
          <a:bodyPr>
            <a:normAutofit/>
          </a:bodyPr>
          <a:lstStyle/>
          <a:p>
            <a:pPr marL="0" indent="0">
              <a:buNone/>
            </a:pPr>
            <a:r>
              <a:rPr lang="en-US" sz="3067" b="1" dirty="0"/>
              <a:t>Time when the danger was managed</a:t>
            </a:r>
            <a:r>
              <a:rPr lang="en-US" sz="3067" b="1" dirty="0" smtClean="0"/>
              <a:t>:</a:t>
            </a:r>
            <a:endParaRPr lang="en-US" sz="3067" b="1" dirty="0"/>
          </a:p>
          <a:p>
            <a:r>
              <a:rPr lang="en-US" dirty="0" smtClean="0"/>
              <a:t>Mum </a:t>
            </a:r>
            <a:r>
              <a:rPr lang="en-US" dirty="0"/>
              <a:t>tell me about the time when </a:t>
            </a:r>
            <a:r>
              <a:rPr lang="en-US" dirty="0" smtClean="0"/>
              <a:t>James </a:t>
            </a:r>
            <a:r>
              <a:rPr lang="en-US" dirty="0"/>
              <a:t>would let you know where he was and would be home on time?</a:t>
            </a:r>
          </a:p>
          <a:p>
            <a:r>
              <a:rPr lang="en-US" dirty="0" smtClean="0"/>
              <a:t>Mum</a:t>
            </a:r>
            <a:r>
              <a:rPr lang="en-US" dirty="0" smtClean="0"/>
              <a:t> </a:t>
            </a:r>
            <a:r>
              <a:rPr lang="en-US" dirty="0"/>
              <a:t>tell me about the friends </a:t>
            </a:r>
            <a:r>
              <a:rPr lang="en-US" dirty="0" smtClean="0"/>
              <a:t>James </a:t>
            </a:r>
            <a:r>
              <a:rPr lang="en-US" dirty="0" smtClean="0"/>
              <a:t>had </a:t>
            </a:r>
            <a:r>
              <a:rPr lang="en-US" dirty="0"/>
              <a:t>that you knew and felt were good for </a:t>
            </a:r>
            <a:r>
              <a:rPr lang="en-US" dirty="0" smtClean="0"/>
              <a:t>James</a:t>
            </a:r>
            <a:r>
              <a:rPr lang="en-US" dirty="0" smtClean="0"/>
              <a:t>?</a:t>
            </a:r>
            <a:endParaRPr lang="en-US" dirty="0"/>
          </a:p>
          <a:p>
            <a:r>
              <a:rPr lang="en-US" dirty="0" smtClean="0"/>
              <a:t>James</a:t>
            </a:r>
            <a:r>
              <a:rPr lang="en-US" dirty="0" smtClean="0"/>
              <a:t> </a:t>
            </a:r>
            <a:r>
              <a:rPr lang="en-US" dirty="0"/>
              <a:t>tell me about the time when it was important for you to make sure your </a:t>
            </a:r>
            <a:r>
              <a:rPr lang="en-US" dirty="0" smtClean="0"/>
              <a:t>mum </a:t>
            </a:r>
            <a:r>
              <a:rPr lang="en-US" dirty="0"/>
              <a:t>was not worried about where you were?</a:t>
            </a:r>
          </a:p>
          <a:p>
            <a:r>
              <a:rPr lang="en-US" dirty="0" smtClean="0"/>
              <a:t>Mum</a:t>
            </a:r>
            <a:r>
              <a:rPr lang="en-US" dirty="0" smtClean="0"/>
              <a:t>/James </a:t>
            </a:r>
            <a:r>
              <a:rPr lang="en-US" dirty="0"/>
              <a:t>tell me about a time when </a:t>
            </a:r>
            <a:r>
              <a:rPr lang="en-US" dirty="0" smtClean="0"/>
              <a:t>mum</a:t>
            </a:r>
            <a:r>
              <a:rPr lang="en-US" dirty="0" smtClean="0"/>
              <a:t> </a:t>
            </a:r>
            <a:r>
              <a:rPr lang="en-US" dirty="0"/>
              <a:t>wanted </a:t>
            </a:r>
            <a:r>
              <a:rPr lang="en-US" dirty="0" smtClean="0"/>
              <a:t>James </a:t>
            </a:r>
            <a:r>
              <a:rPr lang="en-US" dirty="0"/>
              <a:t>to come home and he would even if he was having lots of fun with his </a:t>
            </a:r>
            <a:r>
              <a:rPr lang="en-US" dirty="0" smtClean="0"/>
              <a:t>friends</a:t>
            </a:r>
            <a:r>
              <a:rPr lang="en-US" dirty="0"/>
              <a:t>.</a:t>
            </a:r>
            <a:r>
              <a:rPr lang="en-US" dirty="0" smtClean="0"/>
              <a:t> What made </a:t>
            </a:r>
            <a:r>
              <a:rPr lang="en-US" dirty="0"/>
              <a:t>that happen?   </a:t>
            </a:r>
          </a:p>
        </p:txBody>
      </p:sp>
    </p:spTree>
    <p:extLst>
      <p:ext uri="{BB962C8B-B14F-4D97-AF65-F5344CB8AC3E}">
        <p14:creationId xmlns:p14="http://schemas.microsoft.com/office/powerpoint/2010/main" val="120481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839263" cy="1143000"/>
          </a:xfrm>
        </p:spPr>
        <p:txBody>
          <a:bodyPr/>
          <a:lstStyle/>
          <a:p>
            <a:r>
              <a:rPr lang="en-US" b="1" dirty="0">
                <a:solidFill>
                  <a:schemeClr val="accent2"/>
                </a:solidFill>
                <a:latin typeface="+mn-lt"/>
              </a:rPr>
              <a:t>Issue:- </a:t>
            </a:r>
            <a:r>
              <a:rPr lang="en-US" b="1" dirty="0" smtClean="0">
                <a:latin typeface="+mn-lt"/>
              </a:rPr>
              <a:t>James </a:t>
            </a:r>
            <a:r>
              <a:rPr lang="en-US" b="1" dirty="0">
                <a:latin typeface="+mn-lt"/>
              </a:rPr>
              <a:t>Missing </a:t>
            </a:r>
          </a:p>
        </p:txBody>
      </p:sp>
      <p:sp>
        <p:nvSpPr>
          <p:cNvPr id="3" name="Content Placeholder 2"/>
          <p:cNvSpPr>
            <a:spLocks noGrp="1"/>
          </p:cNvSpPr>
          <p:nvPr>
            <p:ph idx="1"/>
          </p:nvPr>
        </p:nvSpPr>
        <p:spPr/>
        <p:txBody>
          <a:bodyPr>
            <a:normAutofit/>
          </a:bodyPr>
          <a:lstStyle/>
          <a:p>
            <a:pPr marL="0" indent="0">
              <a:buNone/>
            </a:pPr>
            <a:r>
              <a:rPr lang="en-US" b="1" dirty="0"/>
              <a:t>Triggers</a:t>
            </a:r>
            <a:r>
              <a:rPr lang="en-US" b="1" dirty="0">
                <a:solidFill>
                  <a:schemeClr val="tx1"/>
                </a:solidFill>
              </a:rPr>
              <a:t> and stressors</a:t>
            </a:r>
            <a:r>
              <a:rPr lang="en-US" b="1" dirty="0" smtClean="0"/>
              <a:t>:</a:t>
            </a:r>
            <a:endParaRPr lang="en-US" b="1" dirty="0"/>
          </a:p>
          <a:p>
            <a:r>
              <a:rPr lang="en-US" dirty="0" smtClean="0"/>
              <a:t>James </a:t>
            </a:r>
            <a:r>
              <a:rPr lang="en-US" dirty="0"/>
              <a:t>when you really want to go out with your friends, what is the most important thing to you about getting to see them?</a:t>
            </a:r>
          </a:p>
          <a:p>
            <a:r>
              <a:rPr lang="en-US" dirty="0" smtClean="0"/>
              <a:t>James</a:t>
            </a:r>
            <a:r>
              <a:rPr lang="en-US" dirty="0" smtClean="0"/>
              <a:t> </a:t>
            </a:r>
            <a:r>
              <a:rPr lang="en-US" dirty="0"/>
              <a:t>when you are out with your friends what is the worst thing about mum calling you that makes you want to just not tell her then ignore her calls?</a:t>
            </a:r>
          </a:p>
          <a:p>
            <a:r>
              <a:rPr lang="en-US" dirty="0" smtClean="0"/>
              <a:t>James</a:t>
            </a:r>
            <a:r>
              <a:rPr lang="en-US" dirty="0" smtClean="0"/>
              <a:t> </a:t>
            </a:r>
            <a:r>
              <a:rPr lang="en-US" dirty="0"/>
              <a:t>what is the worst thing that could happen if you told your friends you didn’t want to come out?</a:t>
            </a:r>
          </a:p>
          <a:p>
            <a:endParaRPr lang="en-US" sz="2133" b="1" dirty="0"/>
          </a:p>
        </p:txBody>
      </p:sp>
    </p:spTree>
    <p:extLst>
      <p:ext uri="{BB962C8B-B14F-4D97-AF65-F5344CB8AC3E}">
        <p14:creationId xmlns:p14="http://schemas.microsoft.com/office/powerpoint/2010/main" val="2983886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839263" cy="1143000"/>
          </a:xfrm>
        </p:spPr>
        <p:txBody>
          <a:bodyPr/>
          <a:lstStyle/>
          <a:p>
            <a:r>
              <a:rPr lang="en-US" b="1" dirty="0">
                <a:solidFill>
                  <a:schemeClr val="accent2"/>
                </a:solidFill>
                <a:latin typeface="+mn-lt"/>
              </a:rPr>
              <a:t>Issue:- </a:t>
            </a:r>
            <a:r>
              <a:rPr lang="en-US" b="1" dirty="0" smtClean="0">
                <a:latin typeface="+mn-lt"/>
              </a:rPr>
              <a:t>James </a:t>
            </a:r>
            <a:r>
              <a:rPr lang="en-US" b="1" dirty="0">
                <a:latin typeface="+mn-lt"/>
              </a:rPr>
              <a:t>Missing</a:t>
            </a:r>
          </a:p>
        </p:txBody>
      </p:sp>
      <p:sp>
        <p:nvSpPr>
          <p:cNvPr id="3" name="Content Placeholder 2"/>
          <p:cNvSpPr>
            <a:spLocks noGrp="1"/>
          </p:cNvSpPr>
          <p:nvPr>
            <p:ph idx="1"/>
          </p:nvPr>
        </p:nvSpPr>
        <p:spPr/>
        <p:txBody>
          <a:bodyPr>
            <a:normAutofit/>
          </a:bodyPr>
          <a:lstStyle/>
          <a:p>
            <a:pPr marL="0" indent="0">
              <a:buNone/>
            </a:pPr>
            <a:r>
              <a:rPr lang="en-US" sz="2400" b="1" dirty="0"/>
              <a:t>First smallest signs of trouble</a:t>
            </a:r>
            <a:r>
              <a:rPr lang="en-US" sz="2400" b="1" dirty="0" smtClean="0"/>
              <a:t>:</a:t>
            </a:r>
            <a:endParaRPr lang="en-US" sz="2400" b="1" dirty="0"/>
          </a:p>
          <a:p>
            <a:r>
              <a:rPr lang="en-US" sz="2400" dirty="0" smtClean="0"/>
              <a:t>Mum/James </a:t>
            </a:r>
            <a:r>
              <a:rPr lang="en-US" sz="2400" dirty="0"/>
              <a:t>what happens at home that makes it more likely that </a:t>
            </a:r>
            <a:r>
              <a:rPr lang="en-US" sz="2400" dirty="0" smtClean="0"/>
              <a:t>James </a:t>
            </a:r>
            <a:r>
              <a:rPr lang="en-US" sz="2400" dirty="0"/>
              <a:t>is going to go out and stay out?</a:t>
            </a:r>
          </a:p>
          <a:p>
            <a:r>
              <a:rPr lang="en-US" sz="2400" dirty="0"/>
              <a:t>Mum/James </a:t>
            </a:r>
            <a:r>
              <a:rPr lang="en-US" sz="2400" dirty="0"/>
              <a:t>when </a:t>
            </a:r>
            <a:r>
              <a:rPr lang="en-US" sz="2400" dirty="0" smtClean="0"/>
              <a:t>James</a:t>
            </a:r>
            <a:r>
              <a:rPr lang="en-US" sz="2400" dirty="0" smtClean="0"/>
              <a:t> </a:t>
            </a:r>
            <a:r>
              <a:rPr lang="en-US" sz="2400" dirty="0"/>
              <a:t>is out in the community with his friends what lets you know that its going to be all night?</a:t>
            </a:r>
          </a:p>
          <a:p>
            <a:r>
              <a:rPr lang="en-US" sz="2400" dirty="0" smtClean="0"/>
              <a:t>James</a:t>
            </a:r>
            <a:r>
              <a:rPr lang="en-US" sz="2400" dirty="0" smtClean="0"/>
              <a:t>, </a:t>
            </a:r>
            <a:r>
              <a:rPr lang="en-US" sz="2400" dirty="0"/>
              <a:t>when you are out, what makes it hard to answer mum’s calls or gets in the way of you going home?</a:t>
            </a:r>
          </a:p>
          <a:p>
            <a:endParaRPr lang="en-US" sz="2000" b="1" dirty="0"/>
          </a:p>
          <a:p>
            <a:endParaRPr lang="en-US" sz="4533" b="1" dirty="0"/>
          </a:p>
        </p:txBody>
      </p:sp>
    </p:spTree>
    <p:extLst>
      <p:ext uri="{BB962C8B-B14F-4D97-AF65-F5344CB8AC3E}">
        <p14:creationId xmlns:p14="http://schemas.microsoft.com/office/powerpoint/2010/main" val="2239308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839263" cy="1143000"/>
          </a:xfrm>
        </p:spPr>
        <p:txBody>
          <a:bodyPr/>
          <a:lstStyle/>
          <a:p>
            <a:r>
              <a:rPr lang="en-US" b="1" dirty="0">
                <a:solidFill>
                  <a:schemeClr val="accent2"/>
                </a:solidFill>
                <a:latin typeface="+mn-lt"/>
              </a:rPr>
              <a:t>Issue</a:t>
            </a:r>
            <a:r>
              <a:rPr lang="en-US" b="1" dirty="0" smtClean="0">
                <a:solidFill>
                  <a:schemeClr val="accent2"/>
                </a:solidFill>
                <a:latin typeface="+mn-lt"/>
              </a:rPr>
              <a:t>:- </a:t>
            </a:r>
            <a:r>
              <a:rPr lang="en-US" b="1" dirty="0" smtClean="0">
                <a:latin typeface="+mn-lt"/>
              </a:rPr>
              <a:t>James M</a:t>
            </a:r>
            <a:r>
              <a:rPr lang="en-US" b="1" dirty="0" smtClean="0">
                <a:latin typeface="+mn-lt"/>
              </a:rPr>
              <a:t>issing</a:t>
            </a:r>
            <a:endParaRPr lang="en-US" b="1" dirty="0">
              <a:latin typeface="+mn-lt"/>
            </a:endParaRPr>
          </a:p>
        </p:txBody>
      </p:sp>
      <p:sp>
        <p:nvSpPr>
          <p:cNvPr id="3" name="Content Placeholder 2"/>
          <p:cNvSpPr>
            <a:spLocks noGrp="1"/>
          </p:cNvSpPr>
          <p:nvPr>
            <p:ph idx="1"/>
          </p:nvPr>
        </p:nvSpPr>
        <p:spPr/>
        <p:txBody>
          <a:bodyPr>
            <a:normAutofit/>
          </a:bodyPr>
          <a:lstStyle/>
          <a:p>
            <a:pPr marL="0" indent="0">
              <a:buNone/>
            </a:pPr>
            <a:r>
              <a:rPr lang="en-US" b="1" dirty="0"/>
              <a:t>Red Flags</a:t>
            </a:r>
            <a:r>
              <a:rPr lang="en-US" b="1" dirty="0" smtClean="0"/>
              <a:t>:</a:t>
            </a:r>
            <a:endParaRPr lang="en-US" b="1" dirty="0"/>
          </a:p>
          <a:p>
            <a:r>
              <a:rPr lang="en-US" dirty="0" smtClean="0">
                <a:solidFill>
                  <a:schemeClr val="tx1"/>
                </a:solidFill>
              </a:rPr>
              <a:t>James, </a:t>
            </a:r>
            <a:r>
              <a:rPr lang="en-US" dirty="0">
                <a:solidFill>
                  <a:schemeClr val="tx1"/>
                </a:solidFill>
              </a:rPr>
              <a:t>what do you notice is going on for you when you feel that you don’t want to go home or answer </a:t>
            </a:r>
            <a:r>
              <a:rPr lang="en-US" dirty="0" smtClean="0">
                <a:solidFill>
                  <a:schemeClr val="tx1"/>
                </a:solidFill>
              </a:rPr>
              <a:t>mum’s </a:t>
            </a:r>
            <a:r>
              <a:rPr lang="en-US" dirty="0">
                <a:solidFill>
                  <a:schemeClr val="tx1"/>
                </a:solidFill>
              </a:rPr>
              <a:t>calls?</a:t>
            </a:r>
          </a:p>
          <a:p>
            <a:r>
              <a:rPr lang="en-US" dirty="0" smtClean="0"/>
              <a:t>Mum </a:t>
            </a:r>
            <a:r>
              <a:rPr lang="en-US" dirty="0"/>
              <a:t>what tells you that </a:t>
            </a:r>
            <a:r>
              <a:rPr lang="en-US" dirty="0" smtClean="0"/>
              <a:t>James </a:t>
            </a:r>
            <a:r>
              <a:rPr lang="en-US" dirty="0"/>
              <a:t>is set for a night out with his friends, way before he leaves the house?</a:t>
            </a:r>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3596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839263" cy="1143000"/>
          </a:xfrm>
        </p:spPr>
        <p:txBody>
          <a:bodyPr/>
          <a:lstStyle/>
          <a:p>
            <a:r>
              <a:rPr lang="en-US" b="1" dirty="0">
                <a:solidFill>
                  <a:schemeClr val="accent2"/>
                </a:solidFill>
                <a:latin typeface="+mn-lt"/>
              </a:rPr>
              <a:t>Issue: </a:t>
            </a:r>
            <a:r>
              <a:rPr lang="en-US" b="1" dirty="0"/>
              <a:t>Education</a:t>
            </a:r>
            <a:endParaRPr lang="en-US" b="1" dirty="0">
              <a:solidFill>
                <a:schemeClr val="accent2"/>
              </a:solidFill>
              <a:latin typeface="+mn-lt"/>
            </a:endParaRPr>
          </a:p>
        </p:txBody>
      </p:sp>
      <p:sp>
        <p:nvSpPr>
          <p:cNvPr id="3" name="Content Placeholder 2"/>
          <p:cNvSpPr>
            <a:spLocks noGrp="1"/>
          </p:cNvSpPr>
          <p:nvPr>
            <p:ph idx="1"/>
          </p:nvPr>
        </p:nvSpPr>
        <p:spPr>
          <a:xfrm>
            <a:off x="838200" y="1520825"/>
            <a:ext cx="10515600" cy="4351338"/>
          </a:xfrm>
        </p:spPr>
        <p:txBody>
          <a:bodyPr>
            <a:normAutofit/>
          </a:bodyPr>
          <a:lstStyle/>
          <a:p>
            <a:pPr marL="0" indent="0">
              <a:buNone/>
            </a:pPr>
            <a:r>
              <a:rPr lang="en-US" sz="3467" b="1" dirty="0"/>
              <a:t>Scaling Question</a:t>
            </a:r>
            <a:r>
              <a:rPr lang="en-US" sz="3467" b="1" dirty="0" smtClean="0"/>
              <a:t>:</a:t>
            </a:r>
            <a:endParaRPr lang="en-US" sz="3467" b="1" dirty="0"/>
          </a:p>
          <a:p>
            <a:r>
              <a:rPr lang="en-US" sz="3600" dirty="0"/>
              <a:t>On a scale of 0 to 10 where 10 means </a:t>
            </a:r>
            <a:r>
              <a:rPr lang="en-US" sz="3600" dirty="0" smtClean="0"/>
              <a:t>James </a:t>
            </a:r>
            <a:r>
              <a:rPr lang="en-US" sz="3600" dirty="0"/>
              <a:t>is happy in education and learning and doing as well as he and we could all </a:t>
            </a:r>
            <a:r>
              <a:rPr lang="en-US" sz="3600" dirty="0" smtClean="0"/>
              <a:t>hope, </a:t>
            </a:r>
            <a:r>
              <a:rPr lang="en-US" sz="3600" dirty="0"/>
              <a:t>and 0 is that its been so long </a:t>
            </a:r>
            <a:r>
              <a:rPr lang="en-US" sz="3600" dirty="0" smtClean="0"/>
              <a:t>since James </a:t>
            </a:r>
            <a:r>
              <a:rPr lang="en-US" sz="3600" dirty="0"/>
              <a:t>had any education he has given up and is no longer interested so won’t go now, even if we found the ideal place, where would you rate the situation today?</a:t>
            </a:r>
          </a:p>
          <a:p>
            <a:endParaRPr lang="en-US" sz="3467" b="1" dirty="0"/>
          </a:p>
        </p:txBody>
      </p:sp>
    </p:spTree>
    <p:extLst>
      <p:ext uri="{BB962C8B-B14F-4D97-AF65-F5344CB8AC3E}">
        <p14:creationId xmlns:p14="http://schemas.microsoft.com/office/powerpoint/2010/main" val="46758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839263" cy="1143000"/>
          </a:xfrm>
        </p:spPr>
        <p:txBody>
          <a:bodyPr>
            <a:normAutofit fontScale="90000"/>
          </a:bodyPr>
          <a:lstStyle/>
          <a:p>
            <a:r>
              <a:rPr lang="en-US" b="1" dirty="0">
                <a:solidFill>
                  <a:schemeClr val="accent2"/>
                </a:solidFill>
                <a:latin typeface="+mn-lt"/>
              </a:rPr>
              <a:t>Issue: </a:t>
            </a:r>
            <a:r>
              <a:rPr lang="en-US" b="1" dirty="0">
                <a:latin typeface="+mn-lt"/>
              </a:rPr>
              <a:t>Education</a:t>
            </a:r>
            <a:r>
              <a:rPr lang="en-US" b="1" dirty="0">
                <a:solidFill>
                  <a:schemeClr val="accent2"/>
                </a:solidFill>
                <a:latin typeface="+mn-lt"/>
              </a:rPr>
              <a:t> </a:t>
            </a:r>
            <a:br>
              <a:rPr lang="en-US" b="1" dirty="0">
                <a:solidFill>
                  <a:schemeClr val="accent2"/>
                </a:solidFill>
                <a:latin typeface="+mn-lt"/>
              </a:rPr>
            </a:br>
            <a:endParaRPr lang="en-US" b="1" dirty="0">
              <a:solidFill>
                <a:schemeClr val="accent2"/>
              </a:solidFill>
              <a:latin typeface="+mn-lt"/>
            </a:endParaRPr>
          </a:p>
        </p:txBody>
      </p:sp>
      <p:sp>
        <p:nvSpPr>
          <p:cNvPr id="3" name="Content Placeholder 2"/>
          <p:cNvSpPr>
            <a:spLocks noGrp="1"/>
          </p:cNvSpPr>
          <p:nvPr>
            <p:ph idx="1"/>
          </p:nvPr>
        </p:nvSpPr>
        <p:spPr/>
        <p:txBody>
          <a:bodyPr>
            <a:normAutofit/>
          </a:bodyPr>
          <a:lstStyle/>
          <a:p>
            <a:pPr marL="0" indent="0">
              <a:buNone/>
            </a:pPr>
            <a:r>
              <a:rPr lang="en-US" sz="3067" b="1" dirty="0"/>
              <a:t>Time when the danger was managed</a:t>
            </a:r>
            <a:r>
              <a:rPr lang="en-US" sz="3067" b="1" dirty="0" smtClean="0"/>
              <a:t>:</a:t>
            </a:r>
            <a:endParaRPr lang="en-US" sz="3067" b="1" dirty="0"/>
          </a:p>
          <a:p>
            <a:r>
              <a:rPr lang="en-US" dirty="0" smtClean="0"/>
              <a:t>James/ Mum tell </a:t>
            </a:r>
            <a:r>
              <a:rPr lang="en-US" dirty="0"/>
              <a:t>me about a time when going to school was okay?</a:t>
            </a:r>
          </a:p>
          <a:p>
            <a:r>
              <a:rPr lang="en-US" dirty="0" smtClean="0"/>
              <a:t>James</a:t>
            </a:r>
            <a:r>
              <a:rPr lang="en-US" dirty="0" smtClean="0"/>
              <a:t> </a:t>
            </a:r>
            <a:r>
              <a:rPr lang="en-US" dirty="0"/>
              <a:t>when you were at school, what did you like most about it?</a:t>
            </a:r>
          </a:p>
          <a:p>
            <a:r>
              <a:rPr lang="en-US" dirty="0"/>
              <a:t>School tell me about a time </a:t>
            </a:r>
            <a:r>
              <a:rPr lang="en-US" dirty="0" smtClean="0"/>
              <a:t>James </a:t>
            </a:r>
            <a:r>
              <a:rPr lang="en-US" dirty="0"/>
              <a:t>was in school and even though he was having a tough day, he stayed, what did he/you do that made that possible? </a:t>
            </a:r>
          </a:p>
          <a:p>
            <a:endParaRPr lang="en-US" dirty="0"/>
          </a:p>
        </p:txBody>
      </p:sp>
    </p:spTree>
    <p:extLst>
      <p:ext uri="{BB962C8B-B14F-4D97-AF65-F5344CB8AC3E}">
        <p14:creationId xmlns:p14="http://schemas.microsoft.com/office/powerpoint/2010/main" val="71417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1923"/>
            <a:ext cx="10515600" cy="4351338"/>
          </a:xfrm>
        </p:spPr>
        <p:txBody>
          <a:bodyPr/>
          <a:lstStyle/>
          <a:p>
            <a:r>
              <a:rPr lang="en-GB" dirty="0"/>
              <a:t>Worker:  </a:t>
            </a:r>
            <a:r>
              <a:rPr lang="en-GB" dirty="0" smtClean="0"/>
              <a:t>Helen</a:t>
            </a:r>
            <a:endParaRPr lang="en-GB" dirty="0"/>
          </a:p>
          <a:p>
            <a:r>
              <a:rPr lang="en-GB" dirty="0"/>
              <a:t>Role:  Family Support Worker</a:t>
            </a:r>
          </a:p>
          <a:p>
            <a:r>
              <a:rPr lang="en-GB" dirty="0"/>
              <a:t>Team: </a:t>
            </a:r>
            <a:r>
              <a:rPr lang="en-GB" dirty="0" smtClean="0"/>
              <a:t>Cheshire East Family Service</a:t>
            </a:r>
            <a:endParaRPr lang="en-GB" dirty="0"/>
          </a:p>
          <a:p>
            <a:r>
              <a:rPr lang="en-GB" dirty="0"/>
              <a:t>Case open:  End of November </a:t>
            </a:r>
            <a:r>
              <a:rPr lang="en-GB" dirty="0" smtClean="0"/>
              <a:t>2017</a:t>
            </a:r>
            <a:r>
              <a:rPr lang="en-GB" dirty="0"/>
              <a:t>, referral from police, several missing from home’s- anti social behaviour</a:t>
            </a:r>
          </a:p>
        </p:txBody>
      </p:sp>
    </p:spTree>
    <p:extLst>
      <p:ext uri="{BB962C8B-B14F-4D97-AF65-F5344CB8AC3E}">
        <p14:creationId xmlns:p14="http://schemas.microsoft.com/office/powerpoint/2010/main" val="3199086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839263" cy="1143000"/>
          </a:xfrm>
        </p:spPr>
        <p:txBody>
          <a:bodyPr/>
          <a:lstStyle/>
          <a:p>
            <a:r>
              <a:rPr lang="en-US" b="1" dirty="0">
                <a:solidFill>
                  <a:schemeClr val="accent2"/>
                </a:solidFill>
                <a:latin typeface="+mn-lt"/>
              </a:rPr>
              <a:t>Issue:- </a:t>
            </a:r>
            <a:r>
              <a:rPr lang="en-US" b="1" dirty="0">
                <a:latin typeface="+mn-lt"/>
              </a:rPr>
              <a:t>Education </a:t>
            </a:r>
          </a:p>
        </p:txBody>
      </p:sp>
      <p:sp>
        <p:nvSpPr>
          <p:cNvPr id="3" name="Content Placeholder 2"/>
          <p:cNvSpPr>
            <a:spLocks noGrp="1"/>
          </p:cNvSpPr>
          <p:nvPr>
            <p:ph idx="1"/>
          </p:nvPr>
        </p:nvSpPr>
        <p:spPr/>
        <p:txBody>
          <a:bodyPr>
            <a:normAutofit/>
          </a:bodyPr>
          <a:lstStyle/>
          <a:p>
            <a:pPr marL="0" indent="0">
              <a:buNone/>
            </a:pPr>
            <a:r>
              <a:rPr lang="en-US" b="1" dirty="0"/>
              <a:t>Triggers</a:t>
            </a:r>
            <a:r>
              <a:rPr lang="en-US" b="1" dirty="0">
                <a:solidFill>
                  <a:schemeClr val="tx1"/>
                </a:solidFill>
              </a:rPr>
              <a:t> and stressors</a:t>
            </a:r>
            <a:r>
              <a:rPr lang="en-US" b="1" dirty="0" smtClean="0"/>
              <a:t>:</a:t>
            </a:r>
            <a:endParaRPr lang="en-US" b="1" dirty="0"/>
          </a:p>
          <a:p>
            <a:r>
              <a:rPr lang="en-US" dirty="0" smtClean="0"/>
              <a:t>Mum/ James </a:t>
            </a:r>
            <a:r>
              <a:rPr lang="en-US" dirty="0"/>
              <a:t>what did you see that made it hard for </a:t>
            </a:r>
            <a:r>
              <a:rPr lang="en-US" dirty="0" smtClean="0"/>
              <a:t>James</a:t>
            </a:r>
            <a:r>
              <a:rPr lang="en-US" dirty="0" smtClean="0"/>
              <a:t> </a:t>
            </a:r>
            <a:r>
              <a:rPr lang="en-US" dirty="0"/>
              <a:t>to go to school?</a:t>
            </a:r>
          </a:p>
          <a:p>
            <a:r>
              <a:rPr lang="en-US" dirty="0"/>
              <a:t>School what did you notice that would make it hard for </a:t>
            </a:r>
            <a:r>
              <a:rPr lang="en-US" dirty="0" smtClean="0"/>
              <a:t>James </a:t>
            </a:r>
            <a:r>
              <a:rPr lang="en-US" dirty="0"/>
              <a:t>to have a </a:t>
            </a:r>
            <a:r>
              <a:rPr lang="en-US" dirty="0" smtClean="0"/>
              <a:t>calm </a:t>
            </a:r>
            <a:r>
              <a:rPr lang="en-US" dirty="0"/>
              <a:t>day in school?</a:t>
            </a:r>
          </a:p>
          <a:p>
            <a:endParaRPr lang="en-US" sz="2133" b="1" dirty="0"/>
          </a:p>
        </p:txBody>
      </p:sp>
    </p:spTree>
    <p:extLst>
      <p:ext uri="{BB962C8B-B14F-4D97-AF65-F5344CB8AC3E}">
        <p14:creationId xmlns:p14="http://schemas.microsoft.com/office/powerpoint/2010/main" val="3772394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839263" cy="1143000"/>
          </a:xfrm>
        </p:spPr>
        <p:txBody>
          <a:bodyPr/>
          <a:lstStyle/>
          <a:p>
            <a:r>
              <a:rPr lang="en-US" b="1" dirty="0">
                <a:solidFill>
                  <a:schemeClr val="accent2"/>
                </a:solidFill>
                <a:latin typeface="+mn-lt"/>
              </a:rPr>
              <a:t>Issue:- </a:t>
            </a:r>
            <a:r>
              <a:rPr lang="en-US" b="1" dirty="0">
                <a:latin typeface="+mn-lt"/>
              </a:rPr>
              <a:t>Education</a:t>
            </a:r>
          </a:p>
        </p:txBody>
      </p:sp>
      <p:sp>
        <p:nvSpPr>
          <p:cNvPr id="3" name="Content Placeholder 2"/>
          <p:cNvSpPr>
            <a:spLocks noGrp="1"/>
          </p:cNvSpPr>
          <p:nvPr>
            <p:ph idx="1"/>
          </p:nvPr>
        </p:nvSpPr>
        <p:spPr/>
        <p:txBody>
          <a:bodyPr>
            <a:normAutofit/>
          </a:bodyPr>
          <a:lstStyle/>
          <a:p>
            <a:pPr marL="0" indent="0">
              <a:buNone/>
            </a:pPr>
            <a:r>
              <a:rPr lang="en-US" sz="2400" b="1" dirty="0"/>
              <a:t>First smallest signs of trouble</a:t>
            </a:r>
            <a:r>
              <a:rPr lang="en-US" sz="2400" b="1" dirty="0" smtClean="0"/>
              <a:t>:</a:t>
            </a:r>
            <a:endParaRPr lang="en-US" sz="2400" b="1" dirty="0"/>
          </a:p>
          <a:p>
            <a:r>
              <a:rPr lang="en-US" sz="2400" dirty="0" smtClean="0"/>
              <a:t>James, </a:t>
            </a:r>
            <a:r>
              <a:rPr lang="en-US" sz="2400" dirty="0"/>
              <a:t>when you think about going to school, what starts making you feel, ‘I don’t want to go there?’</a:t>
            </a:r>
          </a:p>
          <a:p>
            <a:r>
              <a:rPr lang="en-US" sz="2400" dirty="0" smtClean="0"/>
              <a:t>Mum </a:t>
            </a:r>
            <a:r>
              <a:rPr lang="en-US" sz="2400" dirty="0"/>
              <a:t>what was happening that first told you that </a:t>
            </a:r>
            <a:r>
              <a:rPr lang="en-US" sz="2400" dirty="0" smtClean="0"/>
              <a:t>James </a:t>
            </a:r>
            <a:r>
              <a:rPr lang="en-US" sz="2400" dirty="0"/>
              <a:t>was struggling to go to school? What </a:t>
            </a:r>
            <a:r>
              <a:rPr lang="en-US" sz="2400" dirty="0" smtClean="0"/>
              <a:t>did Grandparents </a:t>
            </a:r>
            <a:r>
              <a:rPr lang="en-US" sz="2400" dirty="0"/>
              <a:t>notice? What did School notice?</a:t>
            </a:r>
          </a:p>
          <a:p>
            <a:endParaRPr lang="en-US" sz="2400" b="1" dirty="0"/>
          </a:p>
          <a:p>
            <a:endParaRPr lang="en-US" sz="4533" b="1" dirty="0"/>
          </a:p>
        </p:txBody>
      </p:sp>
    </p:spTree>
    <p:extLst>
      <p:ext uri="{BB962C8B-B14F-4D97-AF65-F5344CB8AC3E}">
        <p14:creationId xmlns:p14="http://schemas.microsoft.com/office/powerpoint/2010/main" val="618475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0"/>
            <a:ext cx="9839263" cy="1143000"/>
          </a:xfrm>
        </p:spPr>
        <p:txBody>
          <a:bodyPr/>
          <a:lstStyle/>
          <a:p>
            <a:r>
              <a:rPr lang="en-US" b="1" dirty="0">
                <a:solidFill>
                  <a:schemeClr val="accent2"/>
                </a:solidFill>
                <a:latin typeface="+mn-lt"/>
              </a:rPr>
              <a:t>Issue:- </a:t>
            </a:r>
            <a:r>
              <a:rPr lang="en-US" b="1" dirty="0">
                <a:latin typeface="+mn-lt"/>
              </a:rPr>
              <a:t>Education</a:t>
            </a:r>
          </a:p>
        </p:txBody>
      </p:sp>
      <p:sp>
        <p:nvSpPr>
          <p:cNvPr id="3" name="Content Placeholder 2"/>
          <p:cNvSpPr>
            <a:spLocks noGrp="1"/>
          </p:cNvSpPr>
          <p:nvPr>
            <p:ph idx="1"/>
          </p:nvPr>
        </p:nvSpPr>
        <p:spPr/>
        <p:txBody>
          <a:bodyPr>
            <a:normAutofit/>
          </a:bodyPr>
          <a:lstStyle/>
          <a:p>
            <a:pPr marL="0" indent="0">
              <a:buNone/>
            </a:pPr>
            <a:r>
              <a:rPr lang="en-US" sz="2400" b="1" dirty="0"/>
              <a:t>Red Flags:</a:t>
            </a:r>
          </a:p>
          <a:p>
            <a:r>
              <a:rPr lang="en-US" sz="2400" dirty="0"/>
              <a:t>What would school say they say that told them </a:t>
            </a:r>
            <a:r>
              <a:rPr lang="en-US" sz="2400" dirty="0" smtClean="0"/>
              <a:t>James</a:t>
            </a:r>
            <a:r>
              <a:rPr lang="en-US" sz="2400" dirty="0" smtClean="0"/>
              <a:t> </a:t>
            </a:r>
            <a:r>
              <a:rPr lang="en-US" sz="2400" dirty="0"/>
              <a:t>was  too angry to stay in school, what would he be doing? What were the worst things they could do to try and calm him down?</a:t>
            </a:r>
          </a:p>
          <a:p>
            <a:r>
              <a:rPr lang="en-US" sz="2400" dirty="0"/>
              <a:t>What would </a:t>
            </a:r>
            <a:r>
              <a:rPr lang="en-US" sz="2400" dirty="0" smtClean="0"/>
              <a:t>James</a:t>
            </a:r>
            <a:r>
              <a:rPr lang="en-US" sz="2400" dirty="0" smtClean="0"/>
              <a:t> </a:t>
            </a:r>
            <a:r>
              <a:rPr lang="en-US" sz="2400" dirty="0"/>
              <a:t>say would be going on in school that would get him into the angry place where he knew that he would not be able to calm himself down?</a:t>
            </a:r>
          </a:p>
          <a:p>
            <a:r>
              <a:rPr lang="en-US" sz="2400" dirty="0"/>
              <a:t>What would </a:t>
            </a:r>
            <a:r>
              <a:rPr lang="en-US" sz="2400" dirty="0" smtClean="0"/>
              <a:t>Mum/ Grandparents</a:t>
            </a:r>
            <a:r>
              <a:rPr lang="en-US" sz="2400" dirty="0" smtClean="0"/>
              <a:t> </a:t>
            </a:r>
            <a:r>
              <a:rPr lang="en-US" sz="2400" dirty="0"/>
              <a:t>see that would tell them </a:t>
            </a:r>
            <a:r>
              <a:rPr lang="en-US" sz="2400" dirty="0" smtClean="0"/>
              <a:t>James was at </a:t>
            </a:r>
            <a:r>
              <a:rPr lang="en-US" sz="2400" dirty="0"/>
              <a:t>the </a:t>
            </a:r>
            <a:r>
              <a:rPr lang="en-US" sz="2400" dirty="0" smtClean="0"/>
              <a:t>point of no return </a:t>
            </a:r>
            <a:r>
              <a:rPr lang="en-US" sz="2400" dirty="0"/>
              <a:t>place with the angry feelings?</a:t>
            </a:r>
          </a:p>
          <a:p>
            <a:endParaRPr lang="en-US" sz="2400" b="1" dirty="0"/>
          </a:p>
          <a:p>
            <a:endParaRPr lang="en-US" b="1"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459787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839263" cy="1143000"/>
          </a:xfrm>
        </p:spPr>
        <p:txBody>
          <a:bodyPr/>
          <a:lstStyle/>
          <a:p>
            <a:r>
              <a:rPr lang="en-US" b="1" dirty="0">
                <a:solidFill>
                  <a:schemeClr val="accent2"/>
                </a:solidFill>
                <a:latin typeface="+mn-lt"/>
              </a:rPr>
              <a:t>Issue: </a:t>
            </a:r>
            <a:r>
              <a:rPr lang="en-US" b="1" dirty="0"/>
              <a:t>Angry at home</a:t>
            </a:r>
            <a:endParaRPr lang="en-US" b="1" dirty="0">
              <a:solidFill>
                <a:schemeClr val="accent2"/>
              </a:solidFill>
              <a:latin typeface="+mn-lt"/>
            </a:endParaRPr>
          </a:p>
        </p:txBody>
      </p:sp>
      <p:sp>
        <p:nvSpPr>
          <p:cNvPr id="3" name="Content Placeholder 2"/>
          <p:cNvSpPr>
            <a:spLocks noGrp="1"/>
          </p:cNvSpPr>
          <p:nvPr>
            <p:ph idx="1"/>
          </p:nvPr>
        </p:nvSpPr>
        <p:spPr>
          <a:xfrm>
            <a:off x="838200" y="1485991"/>
            <a:ext cx="10515600" cy="4351338"/>
          </a:xfrm>
        </p:spPr>
        <p:txBody>
          <a:bodyPr>
            <a:normAutofit/>
          </a:bodyPr>
          <a:lstStyle/>
          <a:p>
            <a:pPr marL="0" indent="0">
              <a:buNone/>
            </a:pPr>
            <a:r>
              <a:rPr lang="en-US" sz="3467" b="1" dirty="0"/>
              <a:t>Scaling Question</a:t>
            </a:r>
            <a:r>
              <a:rPr lang="en-US" sz="3467" b="1" dirty="0" smtClean="0"/>
              <a:t>:</a:t>
            </a:r>
            <a:endParaRPr lang="en-US" sz="3467" b="1" dirty="0"/>
          </a:p>
          <a:p>
            <a:r>
              <a:rPr lang="en-US" sz="3600" dirty="0"/>
              <a:t>On a scale of 0-10 where 10 means </a:t>
            </a:r>
            <a:r>
              <a:rPr lang="en-US" sz="3600" dirty="0" smtClean="0"/>
              <a:t>James</a:t>
            </a:r>
            <a:r>
              <a:rPr lang="en-US" sz="3600" dirty="0" smtClean="0"/>
              <a:t> </a:t>
            </a:r>
            <a:r>
              <a:rPr lang="en-US" sz="3600" dirty="0"/>
              <a:t>has worked really hard on this and can let </a:t>
            </a:r>
            <a:r>
              <a:rPr lang="en-US" sz="3600" dirty="0" smtClean="0"/>
              <a:t>mum </a:t>
            </a:r>
            <a:r>
              <a:rPr lang="en-US" sz="3600" dirty="0"/>
              <a:t>know when he is feeling angry/frustrated and do the things he needs to do to get back to calm and 0 is </a:t>
            </a:r>
            <a:r>
              <a:rPr lang="en-US" sz="3600" dirty="0" smtClean="0"/>
              <a:t>James </a:t>
            </a:r>
            <a:r>
              <a:rPr lang="en-US" sz="3600" dirty="0"/>
              <a:t>really struggles and when he goes, he goes big and it’s really scary when his anger takes over, where would you rate the situation today?</a:t>
            </a:r>
          </a:p>
          <a:p>
            <a:endParaRPr lang="en-US" sz="3467" b="1" dirty="0"/>
          </a:p>
        </p:txBody>
      </p:sp>
    </p:spTree>
    <p:extLst>
      <p:ext uri="{BB962C8B-B14F-4D97-AF65-F5344CB8AC3E}">
        <p14:creationId xmlns:p14="http://schemas.microsoft.com/office/powerpoint/2010/main" val="2965845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839263" cy="1143000"/>
          </a:xfrm>
        </p:spPr>
        <p:txBody>
          <a:bodyPr>
            <a:normAutofit fontScale="90000"/>
          </a:bodyPr>
          <a:lstStyle/>
          <a:p>
            <a:r>
              <a:rPr lang="en-US" b="1" dirty="0">
                <a:solidFill>
                  <a:schemeClr val="accent2"/>
                </a:solidFill>
                <a:latin typeface="+mn-lt"/>
              </a:rPr>
              <a:t>Issue:</a:t>
            </a:r>
            <a:r>
              <a:rPr lang="en-US" b="1" dirty="0">
                <a:latin typeface="+mn-lt"/>
              </a:rPr>
              <a:t> Angry at home</a:t>
            </a:r>
            <a:r>
              <a:rPr lang="en-US" b="1" dirty="0">
                <a:solidFill>
                  <a:schemeClr val="accent2"/>
                </a:solidFill>
                <a:latin typeface="+mn-lt"/>
              </a:rPr>
              <a:t> </a:t>
            </a:r>
            <a:br>
              <a:rPr lang="en-US" b="1" dirty="0">
                <a:solidFill>
                  <a:schemeClr val="accent2"/>
                </a:solidFill>
                <a:latin typeface="+mn-lt"/>
              </a:rPr>
            </a:br>
            <a:endParaRPr lang="en-US" b="1" dirty="0">
              <a:solidFill>
                <a:schemeClr val="accent2"/>
              </a:solidFill>
              <a:latin typeface="+mn-lt"/>
            </a:endParaRPr>
          </a:p>
        </p:txBody>
      </p:sp>
      <p:sp>
        <p:nvSpPr>
          <p:cNvPr id="3" name="Content Placeholder 2"/>
          <p:cNvSpPr>
            <a:spLocks noGrp="1"/>
          </p:cNvSpPr>
          <p:nvPr>
            <p:ph idx="1"/>
          </p:nvPr>
        </p:nvSpPr>
        <p:spPr/>
        <p:txBody>
          <a:bodyPr>
            <a:normAutofit/>
          </a:bodyPr>
          <a:lstStyle/>
          <a:p>
            <a:pPr marL="0" indent="0">
              <a:buNone/>
            </a:pPr>
            <a:r>
              <a:rPr lang="en-US" sz="3067" b="1" dirty="0"/>
              <a:t>Time when the danger was </a:t>
            </a:r>
            <a:r>
              <a:rPr lang="en-US" sz="3067" b="1" dirty="0" smtClean="0"/>
              <a:t>managed-</a:t>
            </a:r>
            <a:endParaRPr lang="en-US" sz="3067" b="1" dirty="0"/>
          </a:p>
          <a:p>
            <a:r>
              <a:rPr lang="en-US" dirty="0" smtClean="0"/>
              <a:t>Mum/ Grandparents/ James /teacher </a:t>
            </a:r>
            <a:r>
              <a:rPr lang="en-US" dirty="0"/>
              <a:t>tell me about a time you have seen </a:t>
            </a:r>
            <a:r>
              <a:rPr lang="en-US" dirty="0" smtClean="0"/>
              <a:t>James</a:t>
            </a:r>
            <a:r>
              <a:rPr lang="en-US" dirty="0" smtClean="0"/>
              <a:t> </a:t>
            </a:r>
            <a:r>
              <a:rPr lang="en-US" dirty="0"/>
              <a:t>manage his anger. How did he do that?</a:t>
            </a:r>
          </a:p>
          <a:p>
            <a:r>
              <a:rPr lang="en-US" dirty="0"/>
              <a:t>Mum/ Grandparents/ James /teacher </a:t>
            </a:r>
            <a:r>
              <a:rPr lang="en-US" dirty="0"/>
              <a:t>tell me about a time </a:t>
            </a:r>
            <a:r>
              <a:rPr lang="en-US" dirty="0" smtClean="0"/>
              <a:t>James </a:t>
            </a:r>
            <a:r>
              <a:rPr lang="en-US" dirty="0"/>
              <a:t>was struggling to manage his anger but you or someone else helped calm him down, what did they do that worked?</a:t>
            </a:r>
          </a:p>
        </p:txBody>
      </p:sp>
    </p:spTree>
    <p:extLst>
      <p:ext uri="{BB962C8B-B14F-4D97-AF65-F5344CB8AC3E}">
        <p14:creationId xmlns:p14="http://schemas.microsoft.com/office/powerpoint/2010/main" val="2898936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839263" cy="1143000"/>
          </a:xfrm>
        </p:spPr>
        <p:txBody>
          <a:bodyPr/>
          <a:lstStyle/>
          <a:p>
            <a:r>
              <a:rPr lang="en-US" b="1" dirty="0">
                <a:solidFill>
                  <a:schemeClr val="accent2"/>
                </a:solidFill>
                <a:latin typeface="+mn-lt"/>
              </a:rPr>
              <a:t>Issue:- </a:t>
            </a:r>
            <a:r>
              <a:rPr lang="en-US" b="1" dirty="0">
                <a:latin typeface="+mn-lt"/>
              </a:rPr>
              <a:t>Angry at home</a:t>
            </a:r>
          </a:p>
        </p:txBody>
      </p:sp>
      <p:sp>
        <p:nvSpPr>
          <p:cNvPr id="3" name="Content Placeholder 2"/>
          <p:cNvSpPr>
            <a:spLocks noGrp="1"/>
          </p:cNvSpPr>
          <p:nvPr>
            <p:ph idx="1"/>
          </p:nvPr>
        </p:nvSpPr>
        <p:spPr/>
        <p:txBody>
          <a:bodyPr>
            <a:normAutofit/>
          </a:bodyPr>
          <a:lstStyle/>
          <a:p>
            <a:pPr marL="0" indent="0">
              <a:buNone/>
            </a:pPr>
            <a:r>
              <a:rPr lang="en-US" b="1" dirty="0"/>
              <a:t>Triggers</a:t>
            </a:r>
            <a:r>
              <a:rPr lang="en-US" b="1" dirty="0">
                <a:solidFill>
                  <a:schemeClr val="tx1"/>
                </a:solidFill>
              </a:rPr>
              <a:t> and stressors</a:t>
            </a:r>
            <a:r>
              <a:rPr lang="en-US" b="1" dirty="0" smtClean="0"/>
              <a:t>:</a:t>
            </a:r>
            <a:endParaRPr lang="en-US" b="1" dirty="0"/>
          </a:p>
          <a:p>
            <a:r>
              <a:rPr lang="en-US" dirty="0"/>
              <a:t>Mum/ </a:t>
            </a:r>
            <a:r>
              <a:rPr lang="en-US" dirty="0" smtClean="0"/>
              <a:t>Grandparents/teacher </a:t>
            </a:r>
            <a:r>
              <a:rPr lang="en-US" dirty="0"/>
              <a:t>what have you seen as the things that get </a:t>
            </a:r>
            <a:r>
              <a:rPr lang="en-US" dirty="0" smtClean="0"/>
              <a:t>James </a:t>
            </a:r>
            <a:r>
              <a:rPr lang="en-US" dirty="0"/>
              <a:t>angry?</a:t>
            </a:r>
          </a:p>
          <a:p>
            <a:r>
              <a:rPr lang="en-US" dirty="0" smtClean="0"/>
              <a:t>James </a:t>
            </a:r>
            <a:r>
              <a:rPr lang="en-US" dirty="0"/>
              <a:t>what are the things that make you feel angry? When you are angry what is the worst thing anyone can do, the thing that will just make you feel worse?</a:t>
            </a:r>
          </a:p>
          <a:p>
            <a:endParaRPr lang="en-US" sz="2133" b="1" dirty="0"/>
          </a:p>
        </p:txBody>
      </p:sp>
    </p:spTree>
    <p:extLst>
      <p:ext uri="{BB962C8B-B14F-4D97-AF65-F5344CB8AC3E}">
        <p14:creationId xmlns:p14="http://schemas.microsoft.com/office/powerpoint/2010/main" val="831427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839263" cy="1143000"/>
          </a:xfrm>
        </p:spPr>
        <p:txBody>
          <a:bodyPr/>
          <a:lstStyle/>
          <a:p>
            <a:r>
              <a:rPr lang="en-US" b="1" dirty="0">
                <a:solidFill>
                  <a:schemeClr val="accent2"/>
                </a:solidFill>
                <a:latin typeface="+mn-lt"/>
              </a:rPr>
              <a:t>Issue:- </a:t>
            </a:r>
            <a:r>
              <a:rPr lang="en-US" b="1" dirty="0">
                <a:latin typeface="+mn-lt"/>
              </a:rPr>
              <a:t>Angry at home </a:t>
            </a:r>
          </a:p>
        </p:txBody>
      </p:sp>
      <p:sp>
        <p:nvSpPr>
          <p:cNvPr id="3" name="Content Placeholder 2"/>
          <p:cNvSpPr>
            <a:spLocks noGrp="1"/>
          </p:cNvSpPr>
          <p:nvPr>
            <p:ph idx="1"/>
          </p:nvPr>
        </p:nvSpPr>
        <p:spPr/>
        <p:txBody>
          <a:bodyPr>
            <a:normAutofit/>
          </a:bodyPr>
          <a:lstStyle/>
          <a:p>
            <a:pPr marL="0" indent="0">
              <a:buNone/>
            </a:pPr>
            <a:r>
              <a:rPr lang="en-US" sz="3200" b="1" dirty="0"/>
              <a:t>First smallest signs of trouble</a:t>
            </a:r>
            <a:r>
              <a:rPr lang="en-US" sz="3200" b="1" dirty="0" smtClean="0"/>
              <a:t>:</a:t>
            </a:r>
            <a:endParaRPr lang="en-US" sz="3200" b="1" dirty="0"/>
          </a:p>
          <a:p>
            <a:r>
              <a:rPr lang="en-US" sz="3200" dirty="0" smtClean="0"/>
              <a:t>Mum</a:t>
            </a:r>
            <a:r>
              <a:rPr lang="en-US" sz="3200" dirty="0"/>
              <a:t>/ </a:t>
            </a:r>
            <a:r>
              <a:rPr lang="en-US" sz="3200" dirty="0" smtClean="0"/>
              <a:t>Grandparents/teacher </a:t>
            </a:r>
            <a:r>
              <a:rPr lang="en-US" sz="3200" dirty="0"/>
              <a:t>what are the first signs that </a:t>
            </a:r>
            <a:r>
              <a:rPr lang="en-US" sz="3200" dirty="0" smtClean="0"/>
              <a:t>James </a:t>
            </a:r>
            <a:r>
              <a:rPr lang="en-US" sz="3200" dirty="0"/>
              <a:t>is getting angry?</a:t>
            </a:r>
          </a:p>
          <a:p>
            <a:r>
              <a:rPr lang="en-US" sz="3200" dirty="0" smtClean="0"/>
              <a:t>James </a:t>
            </a:r>
            <a:r>
              <a:rPr lang="en-US" sz="3200" dirty="0"/>
              <a:t>what are the first signs that you notice that happen before you get angry?</a:t>
            </a:r>
          </a:p>
          <a:p>
            <a:endParaRPr lang="en-US" sz="4533" b="1" dirty="0"/>
          </a:p>
        </p:txBody>
      </p:sp>
    </p:spTree>
    <p:extLst>
      <p:ext uri="{BB962C8B-B14F-4D97-AF65-F5344CB8AC3E}">
        <p14:creationId xmlns:p14="http://schemas.microsoft.com/office/powerpoint/2010/main" val="324453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839263" cy="1143000"/>
          </a:xfrm>
        </p:spPr>
        <p:txBody>
          <a:bodyPr/>
          <a:lstStyle/>
          <a:p>
            <a:r>
              <a:rPr lang="en-US" b="1" dirty="0">
                <a:solidFill>
                  <a:schemeClr val="accent2"/>
                </a:solidFill>
                <a:latin typeface="+mn-lt"/>
              </a:rPr>
              <a:t>Issue:- </a:t>
            </a:r>
            <a:r>
              <a:rPr lang="en-US" b="1" dirty="0">
                <a:latin typeface="+mn-lt"/>
              </a:rPr>
              <a:t>Angry at home  </a:t>
            </a:r>
          </a:p>
        </p:txBody>
      </p:sp>
      <p:sp>
        <p:nvSpPr>
          <p:cNvPr id="3" name="Content Placeholder 2"/>
          <p:cNvSpPr>
            <a:spLocks noGrp="1"/>
          </p:cNvSpPr>
          <p:nvPr>
            <p:ph idx="1"/>
          </p:nvPr>
        </p:nvSpPr>
        <p:spPr/>
        <p:txBody>
          <a:bodyPr>
            <a:normAutofit/>
          </a:bodyPr>
          <a:lstStyle/>
          <a:p>
            <a:pPr marL="0" indent="0">
              <a:buNone/>
            </a:pPr>
            <a:r>
              <a:rPr lang="en-US" b="1" dirty="0"/>
              <a:t>Red Flags</a:t>
            </a:r>
            <a:r>
              <a:rPr lang="en-US" b="1" dirty="0" smtClean="0"/>
              <a:t>:</a:t>
            </a:r>
            <a:endParaRPr lang="en-US" b="1" dirty="0"/>
          </a:p>
          <a:p>
            <a:r>
              <a:rPr lang="en-US" dirty="0"/>
              <a:t>Mum/ </a:t>
            </a:r>
            <a:r>
              <a:rPr lang="en-US" dirty="0" smtClean="0"/>
              <a:t>Grandparents/teacher</a:t>
            </a:r>
            <a:r>
              <a:rPr lang="en-US" dirty="0" smtClean="0"/>
              <a:t> </a:t>
            </a:r>
            <a:r>
              <a:rPr lang="en-US" dirty="0"/>
              <a:t>what are the things that let you know </a:t>
            </a:r>
            <a:r>
              <a:rPr lang="en-US" dirty="0" smtClean="0"/>
              <a:t>James </a:t>
            </a:r>
            <a:r>
              <a:rPr lang="en-US" dirty="0"/>
              <a:t>is in an angry place and its too late to help calm him down?</a:t>
            </a:r>
          </a:p>
          <a:p>
            <a:r>
              <a:rPr lang="en-US" dirty="0" smtClean="0"/>
              <a:t>James </a:t>
            </a:r>
            <a:r>
              <a:rPr lang="en-US" dirty="0"/>
              <a:t>what do you notice about how you are feeling or things you are doing that let you know you are so angry there is nothing you can do to stop it?</a:t>
            </a:r>
          </a:p>
          <a:p>
            <a:endParaRPr lang="en-US" b="1"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199499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xmlns="" id="{CA3D7D7E-AE1E-F744-9A24-DBD37CB5A49A}"/>
              </a:ext>
            </a:extLst>
          </p:cNvPr>
          <p:cNvSpPr txBox="1"/>
          <p:nvPr/>
        </p:nvSpPr>
        <p:spPr>
          <a:xfrm>
            <a:off x="363071" y="591671"/>
            <a:ext cx="1750094" cy="461665"/>
          </a:xfrm>
          <a:prstGeom prst="rect">
            <a:avLst/>
          </a:prstGeom>
          <a:noFill/>
        </p:spPr>
        <p:txBody>
          <a:bodyPr wrap="none" rtlCol="0">
            <a:spAutoFit/>
          </a:bodyPr>
          <a:lstStyle/>
          <a:p>
            <a:r>
              <a:rPr lang="en-GB" sz="2400" dirty="0"/>
              <a:t>FAMILY MAP</a:t>
            </a:r>
          </a:p>
        </p:txBody>
      </p:sp>
      <p:sp>
        <p:nvSpPr>
          <p:cNvPr id="2" name="Oval 1">
            <a:extLst>
              <a:ext uri="{FF2B5EF4-FFF2-40B4-BE49-F238E27FC236}">
                <a16:creationId xmlns:a16="http://schemas.microsoft.com/office/drawing/2014/main" xmlns="" id="{3A2BC414-4CBA-104A-80F9-5BD3C055B3E3}"/>
              </a:ext>
            </a:extLst>
          </p:cNvPr>
          <p:cNvSpPr/>
          <p:nvPr/>
        </p:nvSpPr>
        <p:spPr>
          <a:xfrm>
            <a:off x="5860658" y="1624852"/>
            <a:ext cx="941294" cy="779930"/>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4" name="Oval 3">
            <a:extLst>
              <a:ext uri="{FF2B5EF4-FFF2-40B4-BE49-F238E27FC236}">
                <a16:creationId xmlns:a16="http://schemas.microsoft.com/office/drawing/2014/main" xmlns="" id="{F16FB483-0FEA-804A-818F-6A00AFAD088A}"/>
              </a:ext>
            </a:extLst>
          </p:cNvPr>
          <p:cNvSpPr/>
          <p:nvPr/>
        </p:nvSpPr>
        <p:spPr>
          <a:xfrm>
            <a:off x="9122577" y="2445123"/>
            <a:ext cx="941294" cy="779930"/>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5" name="Oval 4">
            <a:extLst>
              <a:ext uri="{FF2B5EF4-FFF2-40B4-BE49-F238E27FC236}">
                <a16:creationId xmlns:a16="http://schemas.microsoft.com/office/drawing/2014/main" xmlns="" id="{E057C54B-DB1F-6F4A-B0A5-007C4DC6AD51}"/>
              </a:ext>
            </a:extLst>
          </p:cNvPr>
          <p:cNvSpPr/>
          <p:nvPr/>
        </p:nvSpPr>
        <p:spPr>
          <a:xfrm>
            <a:off x="3168149" y="4018448"/>
            <a:ext cx="1202602" cy="779930"/>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Josie</a:t>
            </a:r>
            <a:endParaRPr lang="en-GB" dirty="0"/>
          </a:p>
          <a:p>
            <a:pPr algn="ctr"/>
            <a:r>
              <a:rPr lang="en-GB" dirty="0"/>
              <a:t>3</a:t>
            </a:r>
          </a:p>
        </p:txBody>
      </p:sp>
      <p:sp>
        <p:nvSpPr>
          <p:cNvPr id="6" name="Oval 5">
            <a:extLst>
              <a:ext uri="{FF2B5EF4-FFF2-40B4-BE49-F238E27FC236}">
                <a16:creationId xmlns:a16="http://schemas.microsoft.com/office/drawing/2014/main" xmlns="" id="{D6EA0E12-B26D-E34B-B37D-5064EE98BD02}"/>
              </a:ext>
            </a:extLst>
          </p:cNvPr>
          <p:cNvSpPr/>
          <p:nvPr/>
        </p:nvSpPr>
        <p:spPr>
          <a:xfrm>
            <a:off x="5653233" y="394437"/>
            <a:ext cx="1546413" cy="779930"/>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Mary</a:t>
            </a:r>
            <a:endParaRPr lang="en-GB" dirty="0"/>
          </a:p>
        </p:txBody>
      </p:sp>
      <p:sp>
        <p:nvSpPr>
          <p:cNvPr id="7" name="Oval 6">
            <a:extLst>
              <a:ext uri="{FF2B5EF4-FFF2-40B4-BE49-F238E27FC236}">
                <a16:creationId xmlns:a16="http://schemas.microsoft.com/office/drawing/2014/main" xmlns="" id="{86432F02-1406-0249-B83F-E7FAFE89A6D9}"/>
              </a:ext>
            </a:extLst>
          </p:cNvPr>
          <p:cNvSpPr/>
          <p:nvPr/>
        </p:nvSpPr>
        <p:spPr>
          <a:xfrm>
            <a:off x="4198217" y="2418234"/>
            <a:ext cx="941294" cy="779930"/>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Susie</a:t>
            </a:r>
            <a:endParaRPr lang="en-GB" dirty="0"/>
          </a:p>
          <a:p>
            <a:pPr algn="ctr"/>
            <a:r>
              <a:rPr lang="en-GB" dirty="0"/>
              <a:t>40’s</a:t>
            </a:r>
          </a:p>
        </p:txBody>
      </p:sp>
      <p:sp>
        <p:nvSpPr>
          <p:cNvPr id="3" name="Rectangle 2">
            <a:extLst>
              <a:ext uri="{FF2B5EF4-FFF2-40B4-BE49-F238E27FC236}">
                <a16:creationId xmlns:a16="http://schemas.microsoft.com/office/drawing/2014/main" xmlns="" id="{B92D077E-11C0-804D-ACB6-D16422BE1F1E}"/>
              </a:ext>
            </a:extLst>
          </p:cNvPr>
          <p:cNvSpPr/>
          <p:nvPr/>
        </p:nvSpPr>
        <p:spPr>
          <a:xfrm>
            <a:off x="2218879" y="2384616"/>
            <a:ext cx="949270" cy="84716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Paul</a:t>
            </a:r>
            <a:endParaRPr lang="en-GB" dirty="0"/>
          </a:p>
          <a:p>
            <a:pPr algn="ctr"/>
            <a:r>
              <a:rPr lang="en-GB" dirty="0"/>
              <a:t>?</a:t>
            </a:r>
          </a:p>
        </p:txBody>
      </p:sp>
      <p:sp>
        <p:nvSpPr>
          <p:cNvPr id="9" name="Rectangle 8">
            <a:extLst>
              <a:ext uri="{FF2B5EF4-FFF2-40B4-BE49-F238E27FC236}">
                <a16:creationId xmlns:a16="http://schemas.microsoft.com/office/drawing/2014/main" xmlns="" id="{904030BD-F3C9-174F-A3A7-D0F2BE2F4F62}"/>
              </a:ext>
            </a:extLst>
          </p:cNvPr>
          <p:cNvSpPr/>
          <p:nvPr/>
        </p:nvSpPr>
        <p:spPr>
          <a:xfrm>
            <a:off x="5960011" y="3993784"/>
            <a:ext cx="949270" cy="84716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James</a:t>
            </a:r>
            <a:endParaRPr lang="en-GB" dirty="0"/>
          </a:p>
          <a:p>
            <a:pPr algn="ctr"/>
            <a:r>
              <a:rPr lang="en-GB" dirty="0"/>
              <a:t>14</a:t>
            </a:r>
          </a:p>
        </p:txBody>
      </p:sp>
      <p:sp>
        <p:nvSpPr>
          <p:cNvPr id="10" name="Rectangle 9">
            <a:extLst>
              <a:ext uri="{FF2B5EF4-FFF2-40B4-BE49-F238E27FC236}">
                <a16:creationId xmlns:a16="http://schemas.microsoft.com/office/drawing/2014/main" xmlns="" id="{E1EB392A-39CB-DF4C-BDD8-88CBC17CAFE6}"/>
              </a:ext>
            </a:extLst>
          </p:cNvPr>
          <p:cNvSpPr/>
          <p:nvPr/>
        </p:nvSpPr>
        <p:spPr>
          <a:xfrm>
            <a:off x="3605788" y="360820"/>
            <a:ext cx="949270" cy="84716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xmlns="" id="{FE14319D-C178-A84F-BC6D-5512B4636469}"/>
              </a:ext>
            </a:extLst>
          </p:cNvPr>
          <p:cNvSpPr/>
          <p:nvPr/>
        </p:nvSpPr>
        <p:spPr>
          <a:xfrm>
            <a:off x="7199647" y="2404782"/>
            <a:ext cx="949270" cy="84716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Jacob</a:t>
            </a:r>
            <a:endParaRPr lang="en-GB" dirty="0"/>
          </a:p>
          <a:p>
            <a:pPr algn="ctr"/>
            <a:r>
              <a:rPr lang="en-GB" dirty="0"/>
              <a:t>?</a:t>
            </a:r>
          </a:p>
        </p:txBody>
      </p:sp>
      <p:sp>
        <p:nvSpPr>
          <p:cNvPr id="13" name="Rectangle 12">
            <a:extLst>
              <a:ext uri="{FF2B5EF4-FFF2-40B4-BE49-F238E27FC236}">
                <a16:creationId xmlns:a16="http://schemas.microsoft.com/office/drawing/2014/main" xmlns="" id="{AF73F4B0-5258-6B42-9AD4-7A25083E097B}"/>
              </a:ext>
            </a:extLst>
          </p:cNvPr>
          <p:cNvSpPr/>
          <p:nvPr/>
        </p:nvSpPr>
        <p:spPr>
          <a:xfrm>
            <a:off x="3605788" y="360820"/>
            <a:ext cx="949270" cy="84716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Rob</a:t>
            </a:r>
            <a:endParaRPr lang="en-GB" dirty="0"/>
          </a:p>
        </p:txBody>
      </p:sp>
      <p:cxnSp>
        <p:nvCxnSpPr>
          <p:cNvPr id="14" name="Straight Connector 13">
            <a:extLst>
              <a:ext uri="{FF2B5EF4-FFF2-40B4-BE49-F238E27FC236}">
                <a16:creationId xmlns:a16="http://schemas.microsoft.com/office/drawing/2014/main" xmlns="" id="{CA05944E-8D62-F442-993C-46E885DDC8F8}"/>
              </a:ext>
            </a:extLst>
          </p:cNvPr>
          <p:cNvCxnSpPr>
            <a:cxnSpLocks/>
            <a:stCxn id="13" idx="3"/>
            <a:endCxn id="6" idx="2"/>
          </p:cNvCxnSpPr>
          <p:nvPr/>
        </p:nvCxnSpPr>
        <p:spPr>
          <a:xfrm flipV="1">
            <a:off x="4555058" y="784402"/>
            <a:ext cx="1098175" cy="1"/>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xmlns="" id="{41E371FF-4F57-8D45-83F3-18ABBBD46FDB}"/>
              </a:ext>
            </a:extLst>
          </p:cNvPr>
          <p:cNvCxnSpPr/>
          <p:nvPr/>
        </p:nvCxnSpPr>
        <p:spPr>
          <a:xfrm>
            <a:off x="5109882" y="784402"/>
            <a:ext cx="0" cy="721669"/>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xmlns="" id="{2F630E5B-699E-614A-A655-6F912E0D2BCB}"/>
              </a:ext>
            </a:extLst>
          </p:cNvPr>
          <p:cNvCxnSpPr>
            <a:cxnSpLocks/>
          </p:cNvCxnSpPr>
          <p:nvPr/>
        </p:nvCxnSpPr>
        <p:spPr>
          <a:xfrm>
            <a:off x="4668864" y="1506071"/>
            <a:ext cx="1662441" cy="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xmlns="" id="{2E607C0B-FD32-CD4E-901C-3B19A0F848DB}"/>
              </a:ext>
            </a:extLst>
          </p:cNvPr>
          <p:cNvCxnSpPr>
            <a:cxnSpLocks/>
            <a:stCxn id="7" idx="0"/>
          </p:cNvCxnSpPr>
          <p:nvPr/>
        </p:nvCxnSpPr>
        <p:spPr>
          <a:xfrm flipV="1">
            <a:off x="4668864" y="1506071"/>
            <a:ext cx="0" cy="912163"/>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xmlns="" id="{85AE059E-2ABF-064F-B994-893AB19D6ECD}"/>
              </a:ext>
            </a:extLst>
          </p:cNvPr>
          <p:cNvCxnSpPr>
            <a:stCxn id="2" idx="0"/>
          </p:cNvCxnSpPr>
          <p:nvPr/>
        </p:nvCxnSpPr>
        <p:spPr>
          <a:xfrm flipV="1">
            <a:off x="6331305" y="1506071"/>
            <a:ext cx="2260" cy="118781"/>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xmlns="" id="{71A0B431-7E87-B348-B857-B40C803F7F2D}"/>
              </a:ext>
            </a:extLst>
          </p:cNvPr>
          <p:cNvCxnSpPr>
            <a:stCxn id="7" idx="2"/>
            <a:endCxn id="3" idx="3"/>
          </p:cNvCxnSpPr>
          <p:nvPr/>
        </p:nvCxnSpPr>
        <p:spPr>
          <a:xfrm flipH="1">
            <a:off x="3168149" y="2808199"/>
            <a:ext cx="1030068" cy="0"/>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a:extLst>
              <a:ext uri="{FF2B5EF4-FFF2-40B4-BE49-F238E27FC236}">
                <a16:creationId xmlns:a16="http://schemas.microsoft.com/office/drawing/2014/main" xmlns="" id="{ED611C3F-E758-2548-AFB9-74AEEA029C20}"/>
              </a:ext>
            </a:extLst>
          </p:cNvPr>
          <p:cNvCxnSpPr>
            <a:stCxn id="7" idx="6"/>
            <a:endCxn id="12" idx="1"/>
          </p:cNvCxnSpPr>
          <p:nvPr/>
        </p:nvCxnSpPr>
        <p:spPr>
          <a:xfrm>
            <a:off x="5139511" y="2808199"/>
            <a:ext cx="2060136" cy="20166"/>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xmlns="" id="{8253C949-8D6F-6D4E-9088-5A5C8F081429}"/>
              </a:ext>
            </a:extLst>
          </p:cNvPr>
          <p:cNvCxnSpPr>
            <a:stCxn id="12" idx="3"/>
            <a:endCxn id="4" idx="2"/>
          </p:cNvCxnSpPr>
          <p:nvPr/>
        </p:nvCxnSpPr>
        <p:spPr>
          <a:xfrm>
            <a:off x="8148917" y="2828365"/>
            <a:ext cx="973660" cy="6723"/>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xmlns="" id="{4709BC9F-9740-F74C-B457-D09698274552}"/>
              </a:ext>
            </a:extLst>
          </p:cNvPr>
          <p:cNvCxnSpPr>
            <a:cxnSpLocks/>
            <a:stCxn id="5" idx="0"/>
          </p:cNvCxnSpPr>
          <p:nvPr/>
        </p:nvCxnSpPr>
        <p:spPr>
          <a:xfrm flipV="1">
            <a:off x="3769450" y="2828364"/>
            <a:ext cx="0" cy="1190084"/>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xmlns="" id="{7A5C99EE-480E-8F43-8B68-367D0A944B46}"/>
              </a:ext>
            </a:extLst>
          </p:cNvPr>
          <p:cNvCxnSpPr>
            <a:stCxn id="9" idx="0"/>
          </p:cNvCxnSpPr>
          <p:nvPr/>
        </p:nvCxnSpPr>
        <p:spPr>
          <a:xfrm flipV="1">
            <a:off x="6434646" y="2828364"/>
            <a:ext cx="0" cy="1165420"/>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xmlns="" id="{39C494BC-0135-2744-BC2E-7E91E57F9FF8}"/>
              </a:ext>
            </a:extLst>
          </p:cNvPr>
          <p:cNvCxnSpPr/>
          <p:nvPr/>
        </p:nvCxnSpPr>
        <p:spPr>
          <a:xfrm>
            <a:off x="8635747" y="2835088"/>
            <a:ext cx="0" cy="1064559"/>
          </a:xfrm>
          <a:prstGeom prst="line">
            <a:avLst/>
          </a:prstGeom>
        </p:spPr>
        <p:style>
          <a:lnRef idx="1">
            <a:schemeClr val="dk1"/>
          </a:lnRef>
          <a:fillRef idx="0">
            <a:schemeClr val="dk1"/>
          </a:fillRef>
          <a:effectRef idx="0">
            <a:schemeClr val="dk1"/>
          </a:effectRef>
          <a:fontRef idx="minor">
            <a:schemeClr val="tx1"/>
          </a:fontRef>
        </p:style>
      </p:cxnSp>
      <p:sp>
        <p:nvSpPr>
          <p:cNvPr id="40" name="TextBox 39">
            <a:extLst>
              <a:ext uri="{FF2B5EF4-FFF2-40B4-BE49-F238E27FC236}">
                <a16:creationId xmlns:a16="http://schemas.microsoft.com/office/drawing/2014/main" xmlns="" id="{2B89400B-C2DD-BC43-A7B8-B50E9709C044}"/>
              </a:ext>
            </a:extLst>
          </p:cNvPr>
          <p:cNvSpPr txBox="1"/>
          <p:nvPr/>
        </p:nvSpPr>
        <p:spPr>
          <a:xfrm>
            <a:off x="8498541" y="3899647"/>
            <a:ext cx="522157" cy="369332"/>
          </a:xfrm>
          <a:prstGeom prst="rect">
            <a:avLst/>
          </a:prstGeom>
          <a:noFill/>
        </p:spPr>
        <p:txBody>
          <a:bodyPr wrap="square" rtlCol="0">
            <a:spAutoFit/>
          </a:bodyPr>
          <a:lstStyle/>
          <a:p>
            <a:r>
              <a:rPr lang="en-GB" dirty="0"/>
              <a:t>?</a:t>
            </a:r>
          </a:p>
        </p:txBody>
      </p:sp>
      <p:sp>
        <p:nvSpPr>
          <p:cNvPr id="45" name="Freeform 44">
            <a:extLst>
              <a:ext uri="{FF2B5EF4-FFF2-40B4-BE49-F238E27FC236}">
                <a16:creationId xmlns:a16="http://schemas.microsoft.com/office/drawing/2014/main" xmlns="" id="{2F545BF7-6153-C643-9E53-788BDCE38375}"/>
              </a:ext>
            </a:extLst>
          </p:cNvPr>
          <p:cNvSpPr/>
          <p:nvPr/>
        </p:nvSpPr>
        <p:spPr>
          <a:xfrm>
            <a:off x="2761148" y="2113813"/>
            <a:ext cx="5182590" cy="3266633"/>
          </a:xfrm>
          <a:custGeom>
            <a:avLst/>
            <a:gdLst>
              <a:gd name="connsiteX0" fmla="*/ 1945323 w 5182590"/>
              <a:gd name="connsiteY0" fmla="*/ 10822 h 3266633"/>
              <a:gd name="connsiteX1" fmla="*/ 1125052 w 5182590"/>
              <a:gd name="connsiteY1" fmla="*/ 279763 h 3266633"/>
              <a:gd name="connsiteX2" fmla="*/ 493040 w 5182590"/>
              <a:gd name="connsiteY2" fmla="*/ 1436211 h 3266633"/>
              <a:gd name="connsiteX3" fmla="*/ 35840 w 5182590"/>
              <a:gd name="connsiteY3" fmla="*/ 2323716 h 3266633"/>
              <a:gd name="connsiteX4" fmla="*/ 1474676 w 5182590"/>
              <a:gd name="connsiteY4" fmla="*/ 3157434 h 3266633"/>
              <a:gd name="connsiteX5" fmla="*/ 4150640 w 5182590"/>
              <a:gd name="connsiteY5" fmla="*/ 3238116 h 3266633"/>
              <a:gd name="connsiteX6" fmla="*/ 5172617 w 5182590"/>
              <a:gd name="connsiteY6" fmla="*/ 2982622 h 3266633"/>
              <a:gd name="connsiteX7" fmla="*/ 4580946 w 5182590"/>
              <a:gd name="connsiteY7" fmla="*/ 1530340 h 3266633"/>
              <a:gd name="connsiteX8" fmla="*/ 3155558 w 5182590"/>
              <a:gd name="connsiteY8" fmla="*/ 575599 h 3266633"/>
              <a:gd name="connsiteX9" fmla="*/ 2456311 w 5182590"/>
              <a:gd name="connsiteY9" fmla="*/ 104952 h 3266633"/>
              <a:gd name="connsiteX10" fmla="*/ 1945323 w 5182590"/>
              <a:gd name="connsiteY10" fmla="*/ 10822 h 3266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182590" h="3266633">
                <a:moveTo>
                  <a:pt x="1945323" y="10822"/>
                </a:moveTo>
                <a:cubicBezTo>
                  <a:pt x="1723447" y="39957"/>
                  <a:pt x="1367099" y="42198"/>
                  <a:pt x="1125052" y="279763"/>
                </a:cubicBezTo>
                <a:cubicBezTo>
                  <a:pt x="883005" y="517328"/>
                  <a:pt x="674575" y="1095552"/>
                  <a:pt x="493040" y="1436211"/>
                </a:cubicBezTo>
                <a:cubicBezTo>
                  <a:pt x="311505" y="1776870"/>
                  <a:pt x="-127766" y="2036846"/>
                  <a:pt x="35840" y="2323716"/>
                </a:cubicBezTo>
                <a:cubicBezTo>
                  <a:pt x="199446" y="2610587"/>
                  <a:pt x="788876" y="3005034"/>
                  <a:pt x="1474676" y="3157434"/>
                </a:cubicBezTo>
                <a:cubicBezTo>
                  <a:pt x="2160476" y="3309834"/>
                  <a:pt x="3534317" y="3267251"/>
                  <a:pt x="4150640" y="3238116"/>
                </a:cubicBezTo>
                <a:cubicBezTo>
                  <a:pt x="4766964" y="3208981"/>
                  <a:pt x="5100899" y="3267251"/>
                  <a:pt x="5172617" y="2982622"/>
                </a:cubicBezTo>
                <a:cubicBezTo>
                  <a:pt x="5244335" y="2697993"/>
                  <a:pt x="4917123" y="1931511"/>
                  <a:pt x="4580946" y="1530340"/>
                </a:cubicBezTo>
                <a:cubicBezTo>
                  <a:pt x="4244769" y="1129169"/>
                  <a:pt x="3155558" y="575599"/>
                  <a:pt x="3155558" y="575599"/>
                </a:cubicBezTo>
                <a:cubicBezTo>
                  <a:pt x="2801452" y="338034"/>
                  <a:pt x="2658017" y="199081"/>
                  <a:pt x="2456311" y="104952"/>
                </a:cubicBezTo>
                <a:cubicBezTo>
                  <a:pt x="2254605" y="10823"/>
                  <a:pt x="2167199" y="-18313"/>
                  <a:pt x="1945323" y="10822"/>
                </a:cubicBezTo>
                <a:close/>
              </a:path>
            </a:pathLst>
          </a:custGeom>
          <a:noFill/>
          <a:ln>
            <a:solidFill>
              <a:srgbClr val="FF0000"/>
            </a:solidFill>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47" name="Straight Connector 46">
            <a:extLst>
              <a:ext uri="{FF2B5EF4-FFF2-40B4-BE49-F238E27FC236}">
                <a16:creationId xmlns:a16="http://schemas.microsoft.com/office/drawing/2014/main" xmlns="" id="{73FDC803-FDDB-7645-97E6-F5D64B6EA423}"/>
              </a:ext>
            </a:extLst>
          </p:cNvPr>
          <p:cNvCxnSpPr/>
          <p:nvPr/>
        </p:nvCxnSpPr>
        <p:spPr>
          <a:xfrm flipH="1">
            <a:off x="3321424" y="2622176"/>
            <a:ext cx="161364" cy="322730"/>
          </a:xfrm>
          <a:prstGeom prst="line">
            <a:avLst/>
          </a:prstGeom>
        </p:spPr>
        <p:style>
          <a:lnRef idx="1">
            <a:schemeClr val="dk1"/>
          </a:lnRef>
          <a:fillRef idx="0">
            <a:schemeClr val="dk1"/>
          </a:fillRef>
          <a:effectRef idx="0">
            <a:schemeClr val="dk1"/>
          </a:effectRef>
          <a:fontRef idx="minor">
            <a:schemeClr val="tx1"/>
          </a:fontRef>
        </p:style>
      </p:cxnSp>
      <p:cxnSp>
        <p:nvCxnSpPr>
          <p:cNvPr id="48" name="Straight Connector 47">
            <a:extLst>
              <a:ext uri="{FF2B5EF4-FFF2-40B4-BE49-F238E27FC236}">
                <a16:creationId xmlns:a16="http://schemas.microsoft.com/office/drawing/2014/main" xmlns="" id="{2A303719-3579-1E48-9883-7CC41EFC40F0}"/>
              </a:ext>
            </a:extLst>
          </p:cNvPr>
          <p:cNvCxnSpPr/>
          <p:nvPr/>
        </p:nvCxnSpPr>
        <p:spPr>
          <a:xfrm flipH="1">
            <a:off x="3404586" y="2656917"/>
            <a:ext cx="161364" cy="322730"/>
          </a:xfrm>
          <a:prstGeom prst="line">
            <a:avLst/>
          </a:prstGeom>
        </p:spPr>
        <p:style>
          <a:lnRef idx="1">
            <a:schemeClr val="dk1"/>
          </a:lnRef>
          <a:fillRef idx="0">
            <a:schemeClr val="dk1"/>
          </a:fillRef>
          <a:effectRef idx="0">
            <a:schemeClr val="dk1"/>
          </a:effectRef>
          <a:fontRef idx="minor">
            <a:schemeClr val="tx1"/>
          </a:fontRef>
        </p:style>
      </p:cxnSp>
      <p:cxnSp>
        <p:nvCxnSpPr>
          <p:cNvPr id="49" name="Straight Connector 48">
            <a:extLst>
              <a:ext uri="{FF2B5EF4-FFF2-40B4-BE49-F238E27FC236}">
                <a16:creationId xmlns:a16="http://schemas.microsoft.com/office/drawing/2014/main" xmlns="" id="{2E10DCBD-F8B5-524E-B278-C63EFABE4FD1}"/>
              </a:ext>
            </a:extLst>
          </p:cNvPr>
          <p:cNvCxnSpPr/>
          <p:nvPr/>
        </p:nvCxnSpPr>
        <p:spPr>
          <a:xfrm flipH="1">
            <a:off x="6770833" y="2646833"/>
            <a:ext cx="161364" cy="322730"/>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a:extLst>
              <a:ext uri="{FF2B5EF4-FFF2-40B4-BE49-F238E27FC236}">
                <a16:creationId xmlns:a16="http://schemas.microsoft.com/office/drawing/2014/main" xmlns="" id="{6E6C4A5B-6421-9C44-AF6A-4F2D8DDEDE64}"/>
              </a:ext>
            </a:extLst>
          </p:cNvPr>
          <p:cNvCxnSpPr/>
          <p:nvPr/>
        </p:nvCxnSpPr>
        <p:spPr>
          <a:xfrm flipH="1">
            <a:off x="6920118" y="2646833"/>
            <a:ext cx="161364" cy="322730"/>
          </a:xfrm>
          <a:prstGeom prst="line">
            <a:avLst/>
          </a:prstGeom>
        </p:spPr>
        <p:style>
          <a:lnRef idx="1">
            <a:schemeClr val="dk1"/>
          </a:lnRef>
          <a:fillRef idx="0">
            <a:schemeClr val="dk1"/>
          </a:fillRef>
          <a:effectRef idx="0">
            <a:schemeClr val="dk1"/>
          </a:effectRef>
          <a:fontRef idx="minor">
            <a:schemeClr val="tx1"/>
          </a:fontRef>
        </p:style>
      </p:cxnSp>
      <p:sp>
        <p:nvSpPr>
          <p:cNvPr id="51" name="TextBox 50">
            <a:extLst>
              <a:ext uri="{FF2B5EF4-FFF2-40B4-BE49-F238E27FC236}">
                <a16:creationId xmlns:a16="http://schemas.microsoft.com/office/drawing/2014/main" xmlns="" id="{4C166FA0-783D-CC4E-888E-FFE4FD790034}"/>
              </a:ext>
            </a:extLst>
          </p:cNvPr>
          <p:cNvSpPr txBox="1"/>
          <p:nvPr/>
        </p:nvSpPr>
        <p:spPr>
          <a:xfrm>
            <a:off x="591671" y="3423406"/>
            <a:ext cx="1869141" cy="1754326"/>
          </a:xfrm>
          <a:prstGeom prst="rect">
            <a:avLst/>
          </a:prstGeom>
          <a:noFill/>
        </p:spPr>
        <p:txBody>
          <a:bodyPr wrap="square" rtlCol="0">
            <a:spAutoFit/>
          </a:bodyPr>
          <a:lstStyle/>
          <a:p>
            <a:r>
              <a:rPr lang="en-GB" dirty="0"/>
              <a:t>Where do the family get their Support from?</a:t>
            </a:r>
          </a:p>
          <a:p>
            <a:endParaRPr lang="en-GB" dirty="0"/>
          </a:p>
          <a:p>
            <a:r>
              <a:rPr lang="en-GB" dirty="0" smtClean="0"/>
              <a:t>Susie - Mary </a:t>
            </a:r>
            <a:r>
              <a:rPr lang="en-GB" dirty="0"/>
              <a:t>and </a:t>
            </a:r>
            <a:r>
              <a:rPr lang="en-GB" dirty="0" smtClean="0"/>
              <a:t>Rob</a:t>
            </a:r>
            <a:endParaRPr lang="en-GB" dirty="0"/>
          </a:p>
        </p:txBody>
      </p:sp>
    </p:spTree>
    <p:extLst>
      <p:ext uri="{BB962C8B-B14F-4D97-AF65-F5344CB8AC3E}">
        <p14:creationId xmlns:p14="http://schemas.microsoft.com/office/powerpoint/2010/main" val="2598274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1885" y="-12111"/>
            <a:ext cx="5157787" cy="823912"/>
          </a:xfrm>
        </p:spPr>
        <p:txBody>
          <a:bodyPr/>
          <a:lstStyle/>
          <a:p>
            <a:r>
              <a:rPr lang="en-GB" dirty="0"/>
              <a:t>What makes this an open case now?</a:t>
            </a:r>
          </a:p>
        </p:txBody>
      </p:sp>
      <p:sp>
        <p:nvSpPr>
          <p:cNvPr id="4" name="Content Placeholder 3"/>
          <p:cNvSpPr>
            <a:spLocks noGrp="1"/>
          </p:cNvSpPr>
          <p:nvPr>
            <p:ph sz="half" idx="2"/>
          </p:nvPr>
        </p:nvSpPr>
        <p:spPr>
          <a:xfrm>
            <a:off x="200297" y="803108"/>
            <a:ext cx="5997575" cy="5999238"/>
          </a:xfrm>
        </p:spPr>
        <p:txBody>
          <a:bodyPr>
            <a:normAutofit fontScale="55000" lnSpcReduction="20000"/>
          </a:bodyPr>
          <a:lstStyle/>
          <a:p>
            <a:r>
              <a:rPr lang="en-GB" dirty="0"/>
              <a:t>Referral from the police, </a:t>
            </a:r>
            <a:r>
              <a:rPr lang="en-GB" dirty="0" smtClean="0"/>
              <a:t>James </a:t>
            </a:r>
            <a:r>
              <a:rPr lang="en-GB" dirty="0"/>
              <a:t>persistently missing, 1 warning Anti Social Behaviour. Suspected of being involved in other ASB. </a:t>
            </a:r>
          </a:p>
          <a:p>
            <a:r>
              <a:rPr lang="en-GB" dirty="0" smtClean="0"/>
              <a:t>Mum</a:t>
            </a:r>
            <a:r>
              <a:rPr lang="en-GB" dirty="0" smtClean="0"/>
              <a:t> </a:t>
            </a:r>
            <a:r>
              <a:rPr lang="en-GB" dirty="0"/>
              <a:t>not happy with </a:t>
            </a:r>
            <a:r>
              <a:rPr lang="en-GB" dirty="0" smtClean="0"/>
              <a:t>James’ </a:t>
            </a:r>
            <a:r>
              <a:rPr lang="en-GB" dirty="0"/>
              <a:t>friends.</a:t>
            </a:r>
          </a:p>
          <a:p>
            <a:r>
              <a:rPr lang="en-GB" dirty="0"/>
              <a:t>Domestic Violence with both </a:t>
            </a:r>
            <a:r>
              <a:rPr lang="en-GB" dirty="0" smtClean="0"/>
              <a:t>Paul </a:t>
            </a:r>
            <a:r>
              <a:rPr lang="en-GB" dirty="0"/>
              <a:t>and </a:t>
            </a:r>
            <a:r>
              <a:rPr lang="en-GB" dirty="0" smtClean="0"/>
              <a:t>Jacob against mum. </a:t>
            </a:r>
            <a:endParaRPr lang="en-GB" dirty="0"/>
          </a:p>
          <a:p>
            <a:r>
              <a:rPr lang="en-GB" dirty="0" smtClean="0"/>
              <a:t>James</a:t>
            </a:r>
            <a:r>
              <a:rPr lang="en-GB" dirty="0" smtClean="0"/>
              <a:t> </a:t>
            </a:r>
            <a:r>
              <a:rPr lang="en-GB" dirty="0"/>
              <a:t>not in school, he wants to go to school, did well for 6 weeks, excluded as he put teacher in a headlock. </a:t>
            </a:r>
          </a:p>
          <a:p>
            <a:r>
              <a:rPr lang="en-GB" dirty="0" smtClean="0"/>
              <a:t>James</a:t>
            </a:r>
            <a:r>
              <a:rPr lang="en-GB" dirty="0" smtClean="0"/>
              <a:t> </a:t>
            </a:r>
            <a:r>
              <a:rPr lang="en-GB" dirty="0"/>
              <a:t>shouts at mum, throws things, damages property – </a:t>
            </a:r>
            <a:r>
              <a:rPr lang="en-GB" dirty="0" smtClean="0"/>
              <a:t>Josie</a:t>
            </a:r>
            <a:r>
              <a:rPr lang="en-GB" dirty="0" smtClean="0"/>
              <a:t> sees </a:t>
            </a:r>
            <a:r>
              <a:rPr lang="en-GB" dirty="0"/>
              <a:t>this. </a:t>
            </a:r>
          </a:p>
          <a:p>
            <a:r>
              <a:rPr lang="en-GB" dirty="0"/>
              <a:t>Concerns </a:t>
            </a:r>
            <a:r>
              <a:rPr lang="en-GB" dirty="0"/>
              <a:t> </a:t>
            </a:r>
            <a:r>
              <a:rPr lang="en-GB" dirty="0" smtClean="0"/>
              <a:t>James</a:t>
            </a:r>
            <a:r>
              <a:rPr lang="en-GB" dirty="0" smtClean="0"/>
              <a:t> </a:t>
            </a:r>
            <a:r>
              <a:rPr lang="en-GB" dirty="0"/>
              <a:t>being exploited into criminal behaviour. </a:t>
            </a:r>
          </a:p>
          <a:p>
            <a:r>
              <a:rPr lang="en-GB" dirty="0"/>
              <a:t>At Christmas </a:t>
            </a:r>
            <a:r>
              <a:rPr lang="en-GB" dirty="0" smtClean="0"/>
              <a:t>James</a:t>
            </a:r>
            <a:r>
              <a:rPr lang="en-GB" dirty="0" smtClean="0"/>
              <a:t> </a:t>
            </a:r>
            <a:r>
              <a:rPr lang="en-GB" dirty="0"/>
              <a:t>arrested for Criminal Damage in the home, </a:t>
            </a:r>
            <a:r>
              <a:rPr lang="en-GB" dirty="0" smtClean="0"/>
              <a:t>Josie</a:t>
            </a:r>
            <a:r>
              <a:rPr lang="en-GB" dirty="0" smtClean="0"/>
              <a:t> </a:t>
            </a:r>
            <a:r>
              <a:rPr lang="en-GB" dirty="0"/>
              <a:t>went </a:t>
            </a:r>
            <a:r>
              <a:rPr lang="en-GB" dirty="0" smtClean="0"/>
              <a:t>to Grandparents  </a:t>
            </a:r>
            <a:r>
              <a:rPr lang="en-GB" dirty="0"/>
              <a:t>to keep safe. </a:t>
            </a:r>
          </a:p>
          <a:p>
            <a:r>
              <a:rPr lang="en-GB" dirty="0" smtClean="0"/>
              <a:t>James</a:t>
            </a:r>
            <a:r>
              <a:rPr lang="en-GB" dirty="0" smtClean="0"/>
              <a:t> </a:t>
            </a:r>
            <a:r>
              <a:rPr lang="en-GB" dirty="0"/>
              <a:t>admits to drug use. </a:t>
            </a:r>
          </a:p>
          <a:p>
            <a:r>
              <a:rPr lang="en-GB" dirty="0" smtClean="0"/>
              <a:t>James</a:t>
            </a:r>
            <a:r>
              <a:rPr lang="en-GB" dirty="0" smtClean="0"/>
              <a:t> </a:t>
            </a:r>
            <a:r>
              <a:rPr lang="en-GB" dirty="0"/>
              <a:t>is mixed race, Mum and </a:t>
            </a:r>
            <a:r>
              <a:rPr lang="en-GB" dirty="0" smtClean="0"/>
              <a:t>Josie</a:t>
            </a:r>
            <a:r>
              <a:rPr lang="en-GB" dirty="0" smtClean="0"/>
              <a:t> </a:t>
            </a:r>
            <a:r>
              <a:rPr lang="en-GB" dirty="0"/>
              <a:t>are not. </a:t>
            </a:r>
          </a:p>
          <a:p>
            <a:r>
              <a:rPr lang="en-GB" dirty="0"/>
              <a:t>New contact with Dad </a:t>
            </a:r>
            <a:r>
              <a:rPr lang="en-GB" dirty="0" smtClean="0"/>
              <a:t>Jacob</a:t>
            </a:r>
            <a:r>
              <a:rPr lang="en-GB" dirty="0" smtClean="0"/>
              <a:t> </a:t>
            </a:r>
            <a:r>
              <a:rPr lang="en-GB" dirty="0"/>
              <a:t>in the last month. </a:t>
            </a:r>
          </a:p>
          <a:p>
            <a:r>
              <a:rPr lang="en-GB" dirty="0"/>
              <a:t>Stepped up to child in need before Christmas. </a:t>
            </a:r>
          </a:p>
          <a:p>
            <a:r>
              <a:rPr lang="en-GB" dirty="0"/>
              <a:t>There is a picture of </a:t>
            </a:r>
            <a:r>
              <a:rPr lang="en-GB" dirty="0" smtClean="0"/>
              <a:t>James</a:t>
            </a:r>
            <a:r>
              <a:rPr lang="en-GB" dirty="0" smtClean="0"/>
              <a:t> </a:t>
            </a:r>
            <a:r>
              <a:rPr lang="en-GB" dirty="0"/>
              <a:t>with an </a:t>
            </a:r>
            <a:r>
              <a:rPr lang="en-GB" dirty="0" smtClean="0"/>
              <a:t>AK47. </a:t>
            </a:r>
            <a:endParaRPr lang="en-GB" dirty="0"/>
          </a:p>
          <a:p>
            <a:r>
              <a:rPr lang="en-GB" dirty="0" smtClean="0"/>
              <a:t>James</a:t>
            </a:r>
            <a:r>
              <a:rPr lang="en-GB" dirty="0" smtClean="0"/>
              <a:t> </a:t>
            </a:r>
            <a:r>
              <a:rPr lang="en-GB" dirty="0"/>
              <a:t>has witnessed criminal activity - tells mum. </a:t>
            </a:r>
          </a:p>
          <a:p>
            <a:r>
              <a:rPr lang="en-GB" dirty="0"/>
              <a:t>Last week step down from Child in Need to Early Help</a:t>
            </a:r>
          </a:p>
          <a:p>
            <a:r>
              <a:rPr lang="en-GB" dirty="0"/>
              <a:t>Navigate programme with youth justice and DIVERT programme with Police </a:t>
            </a:r>
          </a:p>
          <a:p>
            <a:r>
              <a:rPr lang="en-GB" dirty="0" smtClean="0"/>
              <a:t>James </a:t>
            </a:r>
            <a:r>
              <a:rPr lang="en-GB" dirty="0"/>
              <a:t>engaged with one youth justice worker . </a:t>
            </a:r>
          </a:p>
          <a:p>
            <a:r>
              <a:rPr lang="en-GB" dirty="0"/>
              <a:t>There have been times </a:t>
            </a:r>
            <a:r>
              <a:rPr lang="en-GB" dirty="0" smtClean="0"/>
              <a:t>James </a:t>
            </a:r>
            <a:r>
              <a:rPr lang="en-GB" dirty="0"/>
              <a:t>engaged in education. </a:t>
            </a:r>
          </a:p>
          <a:p>
            <a:r>
              <a:rPr lang="en-GB" dirty="0" smtClean="0"/>
              <a:t>Mum</a:t>
            </a:r>
            <a:r>
              <a:rPr lang="en-GB" dirty="0" smtClean="0"/>
              <a:t> </a:t>
            </a:r>
            <a:r>
              <a:rPr lang="en-GB" dirty="0"/>
              <a:t>follows advice to call police and works with all agencies. </a:t>
            </a:r>
          </a:p>
          <a:p>
            <a:endParaRPr lang="en-GB" dirty="0"/>
          </a:p>
          <a:p>
            <a:endParaRPr lang="en-GB" dirty="0"/>
          </a:p>
        </p:txBody>
      </p:sp>
      <p:sp>
        <p:nvSpPr>
          <p:cNvPr id="5" name="Text Placeholder 4"/>
          <p:cNvSpPr>
            <a:spLocks noGrp="1"/>
          </p:cNvSpPr>
          <p:nvPr>
            <p:ph type="body" sz="quarter" idx="3"/>
          </p:nvPr>
        </p:nvSpPr>
        <p:spPr>
          <a:xfrm>
            <a:off x="6559247" y="0"/>
            <a:ext cx="5183188" cy="823912"/>
          </a:xfrm>
        </p:spPr>
        <p:txBody>
          <a:bodyPr/>
          <a:lstStyle/>
          <a:p>
            <a:r>
              <a:rPr lang="en-GB" dirty="0"/>
              <a:t>Workers aim from the session?</a:t>
            </a:r>
          </a:p>
        </p:txBody>
      </p:sp>
      <p:sp>
        <p:nvSpPr>
          <p:cNvPr id="6" name="Content Placeholder 5"/>
          <p:cNvSpPr>
            <a:spLocks noGrp="1"/>
          </p:cNvSpPr>
          <p:nvPr>
            <p:ph sz="quarter" idx="4"/>
          </p:nvPr>
        </p:nvSpPr>
        <p:spPr>
          <a:xfrm>
            <a:off x="6131859" y="823912"/>
            <a:ext cx="5183188" cy="4186692"/>
          </a:xfrm>
        </p:spPr>
        <p:txBody>
          <a:bodyPr>
            <a:normAutofit/>
          </a:bodyPr>
          <a:lstStyle/>
          <a:p>
            <a:r>
              <a:rPr lang="en-GB" dirty="0" smtClean="0"/>
              <a:t>Ideas </a:t>
            </a:r>
            <a:r>
              <a:rPr lang="en-GB" dirty="0"/>
              <a:t>to move it on, feels stuck. </a:t>
            </a:r>
          </a:p>
          <a:p>
            <a:r>
              <a:rPr lang="en-GB" dirty="0"/>
              <a:t>To be clear in my head what it wold look like to keep everyone in the family safe. </a:t>
            </a:r>
          </a:p>
          <a:p>
            <a:r>
              <a:rPr lang="en-GB" dirty="0"/>
              <a:t>Ideas on how to engage with </a:t>
            </a:r>
            <a:r>
              <a:rPr lang="en-GB" dirty="0" smtClean="0"/>
              <a:t>James</a:t>
            </a:r>
            <a:r>
              <a:rPr lang="en-GB" dirty="0" smtClean="0"/>
              <a:t> </a:t>
            </a:r>
            <a:endParaRPr lang="en-GB" dirty="0"/>
          </a:p>
        </p:txBody>
      </p:sp>
    </p:spTree>
    <p:extLst>
      <p:ext uri="{BB962C8B-B14F-4D97-AF65-F5344CB8AC3E}">
        <p14:creationId xmlns:p14="http://schemas.microsoft.com/office/powerpoint/2010/main" val="1586259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C105E56-E541-9740-A0F7-6F3F2D4C9625}"/>
              </a:ext>
            </a:extLst>
          </p:cNvPr>
          <p:cNvSpPr>
            <a:spLocks noGrp="1"/>
          </p:cNvSpPr>
          <p:nvPr>
            <p:ph idx="1"/>
          </p:nvPr>
        </p:nvSpPr>
        <p:spPr>
          <a:xfrm>
            <a:off x="0" y="769441"/>
            <a:ext cx="12192000" cy="4351338"/>
          </a:xfrm>
        </p:spPr>
        <p:txBody>
          <a:bodyPr>
            <a:normAutofit fontScale="92500" lnSpcReduction="10000"/>
          </a:bodyPr>
          <a:lstStyle/>
          <a:p>
            <a:pPr marL="0" indent="0">
              <a:buNone/>
            </a:pPr>
            <a:r>
              <a:rPr lang="en-GB" dirty="0"/>
              <a:t>When </a:t>
            </a:r>
            <a:r>
              <a:rPr lang="en-GB" dirty="0" smtClean="0"/>
              <a:t>Mum</a:t>
            </a:r>
            <a:r>
              <a:rPr lang="en-GB" dirty="0" smtClean="0"/>
              <a:t>, James and </a:t>
            </a:r>
            <a:r>
              <a:rPr lang="en-GB" dirty="0"/>
              <a:t>their </a:t>
            </a:r>
            <a:r>
              <a:rPr lang="en-GB" dirty="0" smtClean="0"/>
              <a:t>network </a:t>
            </a:r>
            <a:r>
              <a:rPr lang="en-GB" dirty="0"/>
              <a:t>have shown that they have been using the plan and it has been working well for 9 months we would feel able to close the case.  </a:t>
            </a:r>
          </a:p>
          <a:p>
            <a:pPr marL="0" indent="0">
              <a:buNone/>
            </a:pPr>
            <a:r>
              <a:rPr lang="en-GB" dirty="0"/>
              <a:t>This work will be undertaken by regular network meetings with </a:t>
            </a:r>
            <a:r>
              <a:rPr lang="en-GB" dirty="0" smtClean="0"/>
              <a:t>Mum, </a:t>
            </a:r>
            <a:r>
              <a:rPr lang="en-GB" dirty="0"/>
              <a:t>the network and the other professionals, using prepared questions to build on the </a:t>
            </a:r>
            <a:r>
              <a:rPr lang="en-GB" dirty="0" smtClean="0"/>
              <a:t>Wellbeing</a:t>
            </a:r>
            <a:r>
              <a:rPr lang="en-GB" dirty="0" smtClean="0"/>
              <a:t> </a:t>
            </a:r>
            <a:r>
              <a:rPr lang="en-GB" dirty="0"/>
              <a:t>Plan; monitoring visits and fire drills of the plan itself.</a:t>
            </a:r>
          </a:p>
          <a:p>
            <a:pPr marL="0" indent="0">
              <a:buNone/>
            </a:pPr>
            <a:endParaRPr lang="en-GB" sz="4400" b="1" dirty="0">
              <a:latin typeface="+mj-lt"/>
            </a:endParaRPr>
          </a:p>
          <a:p>
            <a:pPr marL="0" indent="0">
              <a:buNone/>
            </a:pPr>
            <a:r>
              <a:rPr lang="en-GB" sz="4400" b="1" dirty="0">
                <a:latin typeface="+mj-lt"/>
              </a:rPr>
              <a:t>If things don’t go well</a:t>
            </a:r>
          </a:p>
          <a:p>
            <a:pPr marL="0" indent="0">
              <a:buNone/>
            </a:pPr>
            <a:r>
              <a:rPr lang="en-GB" dirty="0"/>
              <a:t>If  </a:t>
            </a:r>
            <a:r>
              <a:rPr lang="en-GB" dirty="0" smtClean="0"/>
              <a:t>Mum</a:t>
            </a:r>
            <a:r>
              <a:rPr lang="en-GB" dirty="0" smtClean="0"/>
              <a:t> </a:t>
            </a:r>
            <a:r>
              <a:rPr lang="en-GB" dirty="0"/>
              <a:t>does not want to work with Children Services, there are new concerns or professionals become more concerned about </a:t>
            </a:r>
            <a:r>
              <a:rPr lang="en-GB" dirty="0" smtClean="0"/>
              <a:t>James </a:t>
            </a:r>
            <a:r>
              <a:rPr lang="en-GB" dirty="0"/>
              <a:t>and </a:t>
            </a:r>
            <a:r>
              <a:rPr lang="en-GB" dirty="0" smtClean="0"/>
              <a:t>Josie, Helen </a:t>
            </a:r>
            <a:r>
              <a:rPr lang="en-GB" dirty="0"/>
              <a:t>and </a:t>
            </a:r>
            <a:r>
              <a:rPr lang="en-GB" dirty="0" smtClean="0"/>
              <a:t>her manager </a:t>
            </a:r>
            <a:r>
              <a:rPr lang="en-GB" dirty="0"/>
              <a:t>will have to  </a:t>
            </a:r>
            <a:r>
              <a:rPr lang="en-GB" dirty="0" smtClean="0"/>
              <a:t>… </a:t>
            </a:r>
            <a:endParaRPr lang="en-GB" dirty="0"/>
          </a:p>
        </p:txBody>
      </p:sp>
      <p:sp>
        <p:nvSpPr>
          <p:cNvPr id="4" name="TextBox 3">
            <a:extLst>
              <a:ext uri="{FF2B5EF4-FFF2-40B4-BE49-F238E27FC236}">
                <a16:creationId xmlns:a16="http://schemas.microsoft.com/office/drawing/2014/main" xmlns="" id="{7F85BCE2-329D-7A47-B7AC-46C45BE53465}"/>
              </a:ext>
            </a:extLst>
          </p:cNvPr>
          <p:cNvSpPr txBox="1"/>
          <p:nvPr/>
        </p:nvSpPr>
        <p:spPr>
          <a:xfrm>
            <a:off x="0" y="0"/>
            <a:ext cx="2206053" cy="769441"/>
          </a:xfrm>
          <a:prstGeom prst="rect">
            <a:avLst/>
          </a:prstGeom>
          <a:noFill/>
        </p:spPr>
        <p:txBody>
          <a:bodyPr wrap="none" rtlCol="0">
            <a:spAutoFit/>
          </a:bodyPr>
          <a:lstStyle/>
          <a:p>
            <a:r>
              <a:rPr lang="en-GB" sz="4400" b="1" dirty="0">
                <a:latin typeface="+mj-lt"/>
              </a:rPr>
              <a:t>Timeline</a:t>
            </a:r>
          </a:p>
        </p:txBody>
      </p:sp>
    </p:spTree>
    <p:extLst>
      <p:ext uri="{BB962C8B-B14F-4D97-AF65-F5344CB8AC3E}">
        <p14:creationId xmlns:p14="http://schemas.microsoft.com/office/powerpoint/2010/main" val="2042484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Straight Connector 37"/>
          <p:cNvCxnSpPr/>
          <p:nvPr/>
        </p:nvCxnSpPr>
        <p:spPr bwMode="auto">
          <a:xfrm>
            <a:off x="6189133" y="5670551"/>
            <a:ext cx="0" cy="1168400"/>
          </a:xfrm>
          <a:prstGeom prst="line">
            <a:avLst/>
          </a:prstGeom>
          <a:solidFill>
            <a:srgbClr val="4F81BD"/>
          </a:solidFill>
          <a:ln w="28575" cap="flat" cmpd="sng" algn="ctr">
            <a:solidFill>
              <a:schemeClr val="bg1">
                <a:lumMod val="95000"/>
                <a:alpha val="40000"/>
              </a:schemeClr>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6" name="TextBox 35"/>
          <p:cNvSpPr txBox="1"/>
          <p:nvPr/>
        </p:nvSpPr>
        <p:spPr>
          <a:xfrm>
            <a:off x="2799134" y="262844"/>
            <a:ext cx="2092421" cy="512470"/>
          </a:xfrm>
          <a:prstGeom prst="rect">
            <a:avLst/>
          </a:prstGeom>
          <a:noFill/>
        </p:spPr>
        <p:txBody>
          <a:bodyPr wrap="none" lIns="101055" tIns="50525" rIns="101055" bIns="50525">
            <a:spAutoFit/>
          </a:bodyPr>
          <a:lstStyle/>
          <a:p>
            <a:pPr algn="ctr" defTabSz="609459">
              <a:defRPr/>
            </a:pPr>
            <a:r>
              <a:rPr lang="en-US" sz="2667" b="1" i="1" dirty="0">
                <a:solidFill>
                  <a:srgbClr val="000090"/>
                </a:solidFill>
                <a:effectLst>
                  <a:glow rad="101600">
                    <a:schemeClr val="bg1">
                      <a:alpha val="75000"/>
                    </a:schemeClr>
                  </a:glow>
                </a:effectLst>
                <a:latin typeface="Candara"/>
                <a:ea typeface="ＭＳ Ｐゴシック" pitchFamily="-110" charset="-128"/>
                <a:cs typeface="Candara"/>
              </a:rPr>
              <a:t>Bottom Lines</a:t>
            </a:r>
          </a:p>
        </p:txBody>
      </p:sp>
      <p:sp>
        <p:nvSpPr>
          <p:cNvPr id="37" name="Rectangle 36"/>
          <p:cNvSpPr>
            <a:spLocks noChangeArrowheads="1"/>
          </p:cNvSpPr>
          <p:nvPr/>
        </p:nvSpPr>
        <p:spPr bwMode="auto">
          <a:xfrm>
            <a:off x="715244" y="1057968"/>
            <a:ext cx="10860040" cy="371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3" rIns="121908" bIns="60953">
            <a:spAutoFit/>
          </a:bodyPr>
          <a:lstStyle/>
          <a:p>
            <a:pPr>
              <a:spcAft>
                <a:spcPts val="800"/>
              </a:spcAft>
            </a:pPr>
            <a:r>
              <a:rPr lang="en-AU" sz="2667" b="1" dirty="0">
                <a:solidFill>
                  <a:srgbClr val="000090"/>
                </a:solidFill>
              </a:rPr>
              <a:t> The 3 key bottom lines are:</a:t>
            </a:r>
          </a:p>
          <a:p>
            <a:pPr marL="482588" indent="-482588">
              <a:spcAft>
                <a:spcPts val="800"/>
              </a:spcAft>
            </a:pPr>
            <a:r>
              <a:rPr lang="en-AU" sz="2667" b="1" dirty="0">
                <a:solidFill>
                  <a:srgbClr val="000090"/>
                </a:solidFill>
              </a:rPr>
              <a:t>•	Involvement of a naturally connected network around the immediate family</a:t>
            </a:r>
          </a:p>
          <a:p>
            <a:pPr marL="482588" indent="-482588">
              <a:spcAft>
                <a:spcPts val="800"/>
              </a:spcAft>
            </a:pPr>
            <a:r>
              <a:rPr lang="en-AU" sz="2667" b="1" dirty="0">
                <a:solidFill>
                  <a:srgbClr val="000090"/>
                </a:solidFill>
              </a:rPr>
              <a:t>•	Words and pictures explanation created together with the parents for the children about the concerns </a:t>
            </a:r>
          </a:p>
          <a:p>
            <a:pPr marL="482588" indent="-482588">
              <a:spcAft>
                <a:spcPts val="800"/>
              </a:spcAft>
            </a:pPr>
            <a:r>
              <a:rPr lang="en-AU" sz="2667" b="1" dirty="0">
                <a:solidFill>
                  <a:srgbClr val="000090"/>
                </a:solidFill>
              </a:rPr>
              <a:t>•	The professionals will ask the hard questions and parents and network think through, come up with and demonstrate the ‘rules’ that show everyone the children will be safe in the future</a:t>
            </a:r>
          </a:p>
        </p:txBody>
      </p:sp>
    </p:spTree>
    <p:extLst>
      <p:ext uri="{BB962C8B-B14F-4D97-AF65-F5344CB8AC3E}">
        <p14:creationId xmlns:p14="http://schemas.microsoft.com/office/powerpoint/2010/main" val="3194884622"/>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24246660"/>
              </p:ext>
            </p:extLst>
          </p:nvPr>
        </p:nvGraphicFramePr>
        <p:xfrm>
          <a:off x="1" y="0"/>
          <a:ext cx="12191999" cy="6421582"/>
        </p:xfrm>
        <a:graphic>
          <a:graphicData uri="http://schemas.openxmlformats.org/drawingml/2006/table">
            <a:tbl>
              <a:tblPr firstRow="1" bandRow="1">
                <a:tableStyleId>{5C22544A-7EE6-4342-B048-85BDC9FD1C3A}</a:tableStyleId>
              </a:tblPr>
              <a:tblGrid>
                <a:gridCol w="1071263">
                  <a:extLst>
                    <a:ext uri="{9D8B030D-6E8A-4147-A177-3AD203B41FA5}">
                      <a16:colId xmlns:a16="http://schemas.microsoft.com/office/drawing/2014/main" xmlns="" val="3879978825"/>
                    </a:ext>
                  </a:extLst>
                </a:gridCol>
                <a:gridCol w="6628948">
                  <a:extLst>
                    <a:ext uri="{9D8B030D-6E8A-4147-A177-3AD203B41FA5}">
                      <a16:colId xmlns:a16="http://schemas.microsoft.com/office/drawing/2014/main" xmlns="" val="3403253168"/>
                    </a:ext>
                  </a:extLst>
                </a:gridCol>
                <a:gridCol w="2743200">
                  <a:extLst>
                    <a:ext uri="{9D8B030D-6E8A-4147-A177-3AD203B41FA5}">
                      <a16:colId xmlns:a16="http://schemas.microsoft.com/office/drawing/2014/main" xmlns="" val="3801981407"/>
                    </a:ext>
                  </a:extLst>
                </a:gridCol>
                <a:gridCol w="1748588">
                  <a:extLst>
                    <a:ext uri="{9D8B030D-6E8A-4147-A177-3AD203B41FA5}">
                      <a16:colId xmlns:a16="http://schemas.microsoft.com/office/drawing/2014/main" xmlns="" val="2780744165"/>
                    </a:ext>
                  </a:extLst>
                </a:gridCol>
              </a:tblGrid>
              <a:tr h="609132">
                <a:tc>
                  <a:txBody>
                    <a:bodyPr/>
                    <a:lstStyle/>
                    <a:p>
                      <a:r>
                        <a:rPr lang="en-GB" sz="1900" dirty="0"/>
                        <a:t>Date/</a:t>
                      </a:r>
                    </a:p>
                    <a:p>
                      <a:r>
                        <a:rPr lang="en-GB" sz="1900" dirty="0"/>
                        <a:t>Weeks</a:t>
                      </a:r>
                    </a:p>
                  </a:txBody>
                  <a:tcPr/>
                </a:tc>
                <a:tc>
                  <a:txBody>
                    <a:bodyPr/>
                    <a:lstStyle/>
                    <a:p>
                      <a:r>
                        <a:rPr lang="en-GB" sz="1900" dirty="0"/>
                        <a:t>Steps/Tasks</a:t>
                      </a:r>
                    </a:p>
                  </a:txBody>
                  <a:tcPr/>
                </a:tc>
                <a:tc>
                  <a:txBody>
                    <a:bodyPr/>
                    <a:lstStyle/>
                    <a:p>
                      <a:r>
                        <a:rPr lang="en-GB" sz="1900" dirty="0"/>
                        <a:t>Meeting/Monitoring</a:t>
                      </a:r>
                    </a:p>
                  </a:txBody>
                  <a:tcPr/>
                </a:tc>
                <a:tc>
                  <a:txBody>
                    <a:bodyPr/>
                    <a:lstStyle/>
                    <a:p>
                      <a:r>
                        <a:rPr lang="en-GB" sz="1900" dirty="0"/>
                        <a:t>Contact Changes</a:t>
                      </a:r>
                    </a:p>
                  </a:txBody>
                  <a:tcPr/>
                </a:tc>
                <a:extLst>
                  <a:ext uri="{0D108BD9-81ED-4DB2-BD59-A6C34878D82A}">
                    <a16:rowId xmlns:a16="http://schemas.microsoft.com/office/drawing/2014/main" xmlns="" val="1365483643"/>
                  </a:ext>
                </a:extLst>
              </a:tr>
              <a:tr h="3563685">
                <a:tc>
                  <a:txBody>
                    <a:bodyPr/>
                    <a:lstStyle/>
                    <a:p>
                      <a:r>
                        <a:rPr lang="en-GB" sz="1900" dirty="0"/>
                        <a:t>Week 1</a:t>
                      </a:r>
                    </a:p>
                  </a:txBody>
                  <a:tcPr/>
                </a:tc>
                <a:tc>
                  <a:txBody>
                    <a:bodyPr/>
                    <a:lstStyle/>
                    <a:p>
                      <a:r>
                        <a:rPr lang="en-GB" sz="1900" b="1" dirty="0"/>
                        <a:t>Professionals agreement to undertake this work before family agreement sought</a:t>
                      </a:r>
                    </a:p>
                    <a:p>
                      <a:r>
                        <a:rPr lang="en-GB" sz="1900" dirty="0"/>
                        <a:t>Full Case Mapping, agreeing </a:t>
                      </a:r>
                      <a:r>
                        <a:rPr lang="en-GB" sz="1900" dirty="0" smtClean="0"/>
                        <a:t>worry </a:t>
                      </a:r>
                      <a:r>
                        <a:rPr lang="en-GB" sz="1900" dirty="0"/>
                        <a:t>statements and </a:t>
                      </a:r>
                      <a:r>
                        <a:rPr lang="en-GB" sz="1900" dirty="0" smtClean="0"/>
                        <a:t>wellbeing </a:t>
                      </a:r>
                      <a:r>
                        <a:rPr lang="en-GB" sz="1900" dirty="0"/>
                        <a:t>goals finding strengths and </a:t>
                      </a:r>
                      <a:r>
                        <a:rPr lang="en-GB" sz="1900" dirty="0" smtClean="0"/>
                        <a:t>existing</a:t>
                      </a:r>
                      <a:r>
                        <a:rPr lang="en-GB" sz="1900" baseline="0" dirty="0" smtClean="0"/>
                        <a:t> wellbeing</a:t>
                      </a:r>
                      <a:r>
                        <a:rPr lang="en-GB" sz="1900" dirty="0" smtClean="0"/>
                        <a:t>, </a:t>
                      </a:r>
                      <a:r>
                        <a:rPr lang="en-GB" sz="1900" dirty="0"/>
                        <a:t>exceptions.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b="1" baseline="0" dirty="0"/>
                        <a:t>Agree agency Bottom Lines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baseline="0" dirty="0"/>
                        <a:t>Family Network building starts</a:t>
                      </a:r>
                    </a:p>
                    <a:p>
                      <a:r>
                        <a:rPr lang="en-GB" sz="1900" b="1" dirty="0"/>
                        <a:t>Wishes and feelings</a:t>
                      </a:r>
                      <a:r>
                        <a:rPr lang="en-GB" sz="1900" b="1" baseline="0" dirty="0"/>
                        <a:t> of </a:t>
                      </a:r>
                      <a:r>
                        <a:rPr lang="en-GB" sz="1900" b="1" baseline="0" dirty="0" smtClean="0"/>
                        <a:t>James </a:t>
                      </a:r>
                      <a:r>
                        <a:rPr lang="en-GB" sz="1900" b="1" baseline="0" dirty="0"/>
                        <a:t>and </a:t>
                      </a:r>
                      <a:r>
                        <a:rPr lang="en-GB" sz="1900" b="1" baseline="0" dirty="0" smtClean="0"/>
                        <a:t>Josie </a:t>
                      </a:r>
                      <a:r>
                        <a:rPr lang="en-GB" sz="1900" b="1" baseline="0" dirty="0"/>
                        <a:t>in relation to what professionals are worried about.</a:t>
                      </a:r>
                    </a:p>
                    <a:p>
                      <a:r>
                        <a:rPr lang="en-GB" sz="1900" baseline="0" dirty="0"/>
                        <a:t>Start Safety journal - </a:t>
                      </a:r>
                      <a:r>
                        <a:rPr lang="en-GB" sz="1900" dirty="0"/>
                        <a:t>Worker explains the use of the safety journal to record the good things that happen in the direct care of </a:t>
                      </a:r>
                      <a:r>
                        <a:rPr lang="en-GB" sz="1900" dirty="0" smtClean="0"/>
                        <a:t>James </a:t>
                      </a:r>
                      <a:r>
                        <a:rPr lang="en-GB" sz="1900" dirty="0"/>
                        <a:t>and </a:t>
                      </a:r>
                      <a:r>
                        <a:rPr lang="en-GB" sz="1900" dirty="0" smtClean="0"/>
                        <a:t>Josie</a:t>
                      </a:r>
                      <a:endParaRPr lang="en-GB" sz="1900" dirty="0"/>
                    </a:p>
                  </a:txBody>
                  <a:tcPr/>
                </a:tc>
                <a:tc>
                  <a:txBody>
                    <a:bodyPr/>
                    <a:lstStyle/>
                    <a:p>
                      <a:r>
                        <a:rPr lang="en-GB" sz="1900" b="1" dirty="0"/>
                        <a:t>Meeting with professionals</a:t>
                      </a:r>
                    </a:p>
                    <a:p>
                      <a:r>
                        <a:rPr lang="en-GB" sz="1900" dirty="0"/>
                        <a:t>Meeting with family  </a:t>
                      </a:r>
                      <a:endParaRPr lang="en-GB" sz="1900" baseline="0" dirty="0"/>
                    </a:p>
                    <a:p>
                      <a:endParaRPr lang="en-GB" sz="1900" b="1" baseline="0" dirty="0"/>
                    </a:p>
                    <a:p>
                      <a:endParaRPr lang="en-GB" sz="1900" b="1" baseline="0" dirty="0"/>
                    </a:p>
                    <a:p>
                      <a:r>
                        <a:rPr lang="en-GB" sz="1900" b="1" baseline="0" dirty="0"/>
                        <a:t>Family Safety Circles</a:t>
                      </a:r>
                    </a:p>
                    <a:p>
                      <a:r>
                        <a:rPr lang="en-GB" sz="1900" baseline="0" dirty="0"/>
                        <a:t>My Three Houses/Wizard and Fairy</a:t>
                      </a:r>
                    </a:p>
                    <a:p>
                      <a:r>
                        <a:rPr lang="en-GB" sz="1900" b="1" baseline="0" dirty="0"/>
                        <a:t>Worker to explain purpose and use of safety Journal</a:t>
                      </a:r>
                      <a:endParaRPr lang="en-GB" sz="1900" b="1" dirty="0"/>
                    </a:p>
                  </a:txBody>
                  <a:tcPr/>
                </a:tc>
                <a:tc>
                  <a:txBody>
                    <a:bodyPr/>
                    <a:lstStyle/>
                    <a:p>
                      <a:r>
                        <a:rPr lang="en-GB" sz="1900" dirty="0"/>
                        <a:t>Not Applicable</a:t>
                      </a:r>
                    </a:p>
                  </a:txBody>
                  <a:tcPr/>
                </a:tc>
                <a:extLst>
                  <a:ext uri="{0D108BD9-81ED-4DB2-BD59-A6C34878D82A}">
                    <a16:rowId xmlns:a16="http://schemas.microsoft.com/office/drawing/2014/main" xmlns="" val="1542838577"/>
                  </a:ext>
                </a:extLst>
              </a:tr>
              <a:tr h="2187337">
                <a:tc>
                  <a:txBody>
                    <a:bodyPr/>
                    <a:lstStyle/>
                    <a:p>
                      <a:r>
                        <a:rPr lang="en-GB" sz="1900" dirty="0"/>
                        <a:t>Week 2-3</a:t>
                      </a:r>
                    </a:p>
                  </a:txBody>
                  <a:tcPr/>
                </a:tc>
                <a:tc>
                  <a:txBody>
                    <a:bodyPr/>
                    <a:lstStyle/>
                    <a:p>
                      <a:r>
                        <a:rPr lang="en-GB" sz="1900" b="1" baseline="0" dirty="0"/>
                        <a:t>Start development of </a:t>
                      </a:r>
                      <a:r>
                        <a:rPr lang="en-GB" sz="1900" b="1" baseline="0" dirty="0" smtClean="0"/>
                        <a:t>Wellbeing </a:t>
                      </a:r>
                      <a:r>
                        <a:rPr lang="en-GB" sz="1900" b="1" baseline="0" dirty="0"/>
                        <a:t>planning with </a:t>
                      </a:r>
                      <a:r>
                        <a:rPr lang="en-GB" sz="1900" b="1" baseline="0" dirty="0" smtClean="0"/>
                        <a:t>the </a:t>
                      </a:r>
                      <a:r>
                        <a:rPr lang="en-GB" sz="1900" b="1" baseline="0" dirty="0"/>
                        <a:t>network</a:t>
                      </a:r>
                    </a:p>
                    <a:p>
                      <a:pPr marL="0" marR="0" indent="0" algn="l" defTabSz="914400" rtl="0" eaLnBrk="1" fontAlgn="auto" latinLnBrk="0" hangingPunct="1">
                        <a:lnSpc>
                          <a:spcPct val="100000"/>
                        </a:lnSpc>
                        <a:spcBef>
                          <a:spcPts val="0"/>
                        </a:spcBef>
                        <a:spcAft>
                          <a:spcPts val="0"/>
                        </a:spcAft>
                        <a:buClrTx/>
                        <a:buSzTx/>
                        <a:buFontTx/>
                        <a:buNone/>
                        <a:tabLst/>
                        <a:defRPr/>
                      </a:pPr>
                      <a:r>
                        <a:rPr lang="en-GB" sz="1900" b="0" dirty="0"/>
                        <a:t>Begin Words and Pictures explanation  </a:t>
                      </a:r>
                    </a:p>
                    <a:p>
                      <a:pPr marL="0" marR="0" indent="0" algn="l" defTabSz="914400" rtl="0" eaLnBrk="1" fontAlgn="auto" latinLnBrk="0" hangingPunct="1">
                        <a:lnSpc>
                          <a:spcPct val="100000"/>
                        </a:lnSpc>
                        <a:spcBef>
                          <a:spcPts val="0"/>
                        </a:spcBef>
                        <a:spcAft>
                          <a:spcPts val="0"/>
                        </a:spcAft>
                        <a:buClrTx/>
                        <a:buSzTx/>
                        <a:buFontTx/>
                        <a:buNone/>
                        <a:tabLst/>
                        <a:defRPr/>
                      </a:pPr>
                      <a:r>
                        <a:rPr lang="en-GB" sz="1900" b="1" dirty="0"/>
                        <a:t>Start the difficult conversations of how to get </a:t>
                      </a:r>
                      <a:r>
                        <a:rPr lang="en-GB" sz="1900" b="1" dirty="0" smtClean="0"/>
                        <a:t>James </a:t>
                      </a:r>
                      <a:r>
                        <a:rPr lang="en-GB" sz="1900" b="1" dirty="0"/>
                        <a:t>back into school between the </a:t>
                      </a:r>
                      <a:r>
                        <a:rPr lang="en-GB" sz="1900" b="1" dirty="0" smtClean="0"/>
                        <a:t>professionals </a:t>
                      </a:r>
                      <a:r>
                        <a:rPr lang="en-GB" sz="1900" b="1" dirty="0"/>
                        <a:t>and family network</a:t>
                      </a:r>
                    </a:p>
                    <a:p>
                      <a:r>
                        <a:rPr lang="en-GB" sz="1900" b="0" baseline="0" dirty="0"/>
                        <a:t>Work with </a:t>
                      </a:r>
                      <a:r>
                        <a:rPr lang="en-GB" sz="1900" b="0" baseline="0" dirty="0" smtClean="0"/>
                        <a:t>network </a:t>
                      </a:r>
                      <a:r>
                        <a:rPr lang="en-GB" sz="1900" b="0" baseline="0" dirty="0"/>
                        <a:t>people testing their commitment, capacity and motivation to achieving </a:t>
                      </a:r>
                      <a:r>
                        <a:rPr lang="en-GB" sz="1900" b="0" baseline="0" dirty="0" smtClean="0"/>
                        <a:t>change </a:t>
                      </a:r>
                      <a:r>
                        <a:rPr lang="en-GB" sz="1900" b="0" baseline="0" dirty="0"/>
                        <a:t>for </a:t>
                      </a:r>
                      <a:r>
                        <a:rPr lang="en-GB" sz="1900" b="0" baseline="0" dirty="0" smtClean="0"/>
                        <a:t>James </a:t>
                      </a:r>
                      <a:r>
                        <a:rPr lang="en-GB" sz="1900" b="0" baseline="0" dirty="0"/>
                        <a:t>and </a:t>
                      </a:r>
                      <a:r>
                        <a:rPr lang="en-GB" sz="1900" b="0" baseline="0" dirty="0" smtClean="0"/>
                        <a:t>Josie</a:t>
                      </a:r>
                      <a:endParaRPr lang="en-GB" sz="1900" b="0" baseline="0" dirty="0"/>
                    </a:p>
                  </a:txBody>
                  <a:tcPr/>
                </a:tc>
                <a:tc>
                  <a:txBody>
                    <a:bodyPr/>
                    <a:lstStyle/>
                    <a:p>
                      <a:r>
                        <a:rPr lang="en-GB" sz="1900" dirty="0"/>
                        <a:t>Family</a:t>
                      </a:r>
                      <a:r>
                        <a:rPr lang="en-GB" sz="1900" baseline="0" dirty="0"/>
                        <a:t> Network </a:t>
                      </a:r>
                      <a:r>
                        <a:rPr lang="en-GB" sz="1900" dirty="0"/>
                        <a:t>Meeting</a:t>
                      </a:r>
                    </a:p>
                    <a:p>
                      <a:endParaRPr lang="en-GB" sz="1900" dirty="0"/>
                    </a:p>
                    <a:p>
                      <a:r>
                        <a:rPr lang="en-GB" sz="1900" b="1" dirty="0"/>
                        <a:t>Worker shares draft words and pictures explanation for </a:t>
                      </a:r>
                      <a:r>
                        <a:rPr lang="en-GB" sz="1900" b="1" dirty="0" smtClean="0"/>
                        <a:t>James and</a:t>
                      </a:r>
                      <a:r>
                        <a:rPr lang="en-GB" sz="1900" b="1" baseline="0" dirty="0" smtClean="0"/>
                        <a:t> Josie</a:t>
                      </a:r>
                      <a:r>
                        <a:rPr lang="en-GB" sz="1900" b="1" dirty="0" smtClean="0"/>
                        <a:t> </a:t>
                      </a:r>
                      <a:r>
                        <a:rPr lang="en-GB" sz="1900" b="1" dirty="0"/>
                        <a:t>with </a:t>
                      </a:r>
                      <a:r>
                        <a:rPr lang="en-GB" sz="1900" b="1" dirty="0" smtClean="0"/>
                        <a:t>Mum</a:t>
                      </a:r>
                      <a:endParaRPr lang="en-GB" sz="1900" b="1" dirty="0"/>
                    </a:p>
                    <a:p>
                      <a:endParaRPr lang="en-GB" sz="19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900" dirty="0"/>
                        <a:t> </a:t>
                      </a:r>
                    </a:p>
                  </a:txBody>
                  <a:tcPr/>
                </a:tc>
                <a:extLst>
                  <a:ext uri="{0D108BD9-81ED-4DB2-BD59-A6C34878D82A}">
                    <a16:rowId xmlns:a16="http://schemas.microsoft.com/office/drawing/2014/main" xmlns="" val="1543033103"/>
                  </a:ext>
                </a:extLst>
              </a:tr>
            </a:tbl>
          </a:graphicData>
        </a:graphic>
      </p:graphicFrame>
    </p:spTree>
    <p:extLst>
      <p:ext uri="{BB962C8B-B14F-4D97-AF65-F5344CB8AC3E}">
        <p14:creationId xmlns:p14="http://schemas.microsoft.com/office/powerpoint/2010/main" val="1032141927"/>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79625764"/>
              </p:ext>
            </p:extLst>
          </p:nvPr>
        </p:nvGraphicFramePr>
        <p:xfrm>
          <a:off x="160420" y="128336"/>
          <a:ext cx="11839075" cy="6729663"/>
        </p:xfrm>
        <a:graphic>
          <a:graphicData uri="http://schemas.openxmlformats.org/drawingml/2006/table">
            <a:tbl>
              <a:tblPr firstRow="1" bandRow="1">
                <a:tableStyleId>{5C22544A-7EE6-4342-B048-85BDC9FD1C3A}</a:tableStyleId>
              </a:tblPr>
              <a:tblGrid>
                <a:gridCol w="1645283">
                  <a:extLst>
                    <a:ext uri="{9D8B030D-6E8A-4147-A177-3AD203B41FA5}">
                      <a16:colId xmlns:a16="http://schemas.microsoft.com/office/drawing/2014/main" xmlns="" val="3879978825"/>
                    </a:ext>
                  </a:extLst>
                </a:gridCol>
                <a:gridCol w="4274254">
                  <a:extLst>
                    <a:ext uri="{9D8B030D-6E8A-4147-A177-3AD203B41FA5}">
                      <a16:colId xmlns:a16="http://schemas.microsoft.com/office/drawing/2014/main" xmlns="" val="3403253168"/>
                    </a:ext>
                  </a:extLst>
                </a:gridCol>
                <a:gridCol w="2959769">
                  <a:extLst>
                    <a:ext uri="{9D8B030D-6E8A-4147-A177-3AD203B41FA5}">
                      <a16:colId xmlns:a16="http://schemas.microsoft.com/office/drawing/2014/main" xmlns="" val="3801981407"/>
                    </a:ext>
                  </a:extLst>
                </a:gridCol>
                <a:gridCol w="2959769">
                  <a:extLst>
                    <a:ext uri="{9D8B030D-6E8A-4147-A177-3AD203B41FA5}">
                      <a16:colId xmlns:a16="http://schemas.microsoft.com/office/drawing/2014/main" xmlns="" val="2780744165"/>
                    </a:ext>
                  </a:extLst>
                </a:gridCol>
              </a:tblGrid>
              <a:tr h="391260">
                <a:tc>
                  <a:txBody>
                    <a:bodyPr/>
                    <a:lstStyle/>
                    <a:p>
                      <a:r>
                        <a:rPr lang="en-GB" sz="1900" dirty="0"/>
                        <a:t>Date/Weeks</a:t>
                      </a:r>
                    </a:p>
                  </a:txBody>
                  <a:tcPr/>
                </a:tc>
                <a:tc>
                  <a:txBody>
                    <a:bodyPr/>
                    <a:lstStyle/>
                    <a:p>
                      <a:r>
                        <a:rPr lang="en-GB" sz="1900" dirty="0"/>
                        <a:t>Steps/Tasks</a:t>
                      </a:r>
                    </a:p>
                  </a:txBody>
                  <a:tcPr/>
                </a:tc>
                <a:tc>
                  <a:txBody>
                    <a:bodyPr/>
                    <a:lstStyle/>
                    <a:p>
                      <a:r>
                        <a:rPr lang="en-GB" sz="1900" dirty="0"/>
                        <a:t>Meeting/Monitoring</a:t>
                      </a:r>
                    </a:p>
                  </a:txBody>
                  <a:tcPr/>
                </a:tc>
                <a:tc>
                  <a:txBody>
                    <a:bodyPr/>
                    <a:lstStyle/>
                    <a:p>
                      <a:r>
                        <a:rPr lang="en-GB" sz="1900" dirty="0"/>
                        <a:t>Contact Changes</a:t>
                      </a:r>
                    </a:p>
                  </a:txBody>
                  <a:tcPr/>
                </a:tc>
                <a:extLst>
                  <a:ext uri="{0D108BD9-81ED-4DB2-BD59-A6C34878D82A}">
                    <a16:rowId xmlns:a16="http://schemas.microsoft.com/office/drawing/2014/main" xmlns="" val="1365483643"/>
                  </a:ext>
                </a:extLst>
              </a:tr>
              <a:tr h="6338403">
                <a:tc>
                  <a:txBody>
                    <a:bodyPr/>
                    <a:lstStyle/>
                    <a:p>
                      <a:r>
                        <a:rPr lang="en-GB" sz="1900" dirty="0"/>
                        <a:t>Week 4 - 12</a:t>
                      </a:r>
                    </a:p>
                  </a:txBody>
                  <a:tcPr/>
                </a:tc>
                <a:tc>
                  <a:txBody>
                    <a:bodyPr/>
                    <a:lstStyle/>
                    <a:p>
                      <a:r>
                        <a:rPr lang="en-GB" sz="1900" b="1" baseline="0" dirty="0"/>
                        <a:t>Share words and pictures explanation with </a:t>
                      </a:r>
                      <a:r>
                        <a:rPr lang="en-GB" sz="1900" b="1" baseline="0" dirty="0" smtClean="0"/>
                        <a:t>James, Josie and </a:t>
                      </a:r>
                      <a:r>
                        <a:rPr lang="en-GB" sz="1900" b="1" baseline="0" dirty="0"/>
                        <a:t>the network </a:t>
                      </a:r>
                    </a:p>
                    <a:p>
                      <a:pPr marL="0" marR="0" indent="0" algn="l" defTabSz="914400" rtl="0" eaLnBrk="1" fontAlgn="auto" latinLnBrk="0" hangingPunct="1">
                        <a:lnSpc>
                          <a:spcPct val="100000"/>
                        </a:lnSpc>
                        <a:spcBef>
                          <a:spcPts val="0"/>
                        </a:spcBef>
                        <a:spcAft>
                          <a:spcPts val="0"/>
                        </a:spcAft>
                        <a:buClrTx/>
                        <a:buSzTx/>
                        <a:buFontTx/>
                        <a:buNone/>
                        <a:tabLst/>
                        <a:defRPr/>
                      </a:pPr>
                      <a:r>
                        <a:rPr lang="en-GB" sz="1900" baseline="0" dirty="0"/>
                        <a:t>Worker asks best questions to gather up the stressors, triggers and red flags for when things are getting difficult and what people will notice when things are going well.</a:t>
                      </a:r>
                    </a:p>
                    <a:p>
                      <a:pPr marL="0" marR="0" indent="0" algn="l" defTabSz="914400" rtl="0" eaLnBrk="1" fontAlgn="auto" latinLnBrk="0" hangingPunct="1">
                        <a:lnSpc>
                          <a:spcPct val="100000"/>
                        </a:lnSpc>
                        <a:spcBef>
                          <a:spcPts val="0"/>
                        </a:spcBef>
                        <a:spcAft>
                          <a:spcPts val="0"/>
                        </a:spcAft>
                        <a:buClrTx/>
                        <a:buSzTx/>
                        <a:buFontTx/>
                        <a:buNone/>
                        <a:tabLst/>
                        <a:defRPr/>
                      </a:pPr>
                      <a:r>
                        <a:rPr lang="en-GB" sz="1900" b="1" baseline="0" dirty="0"/>
                        <a:t>Gain  ideas for </a:t>
                      </a:r>
                      <a:r>
                        <a:rPr lang="en-GB" sz="1900" b="1" baseline="0" dirty="0" smtClean="0"/>
                        <a:t>Wellbeing </a:t>
                      </a:r>
                      <a:r>
                        <a:rPr lang="en-GB" sz="1900" b="1" baseline="0" dirty="0"/>
                        <a:t>Planning from </a:t>
                      </a:r>
                      <a:r>
                        <a:rPr lang="en-GB" sz="1900" b="1" baseline="0" dirty="0" smtClean="0"/>
                        <a:t>James </a:t>
                      </a:r>
                      <a:r>
                        <a:rPr lang="en-GB" sz="1900" b="1" baseline="0" dirty="0"/>
                        <a:t>and </a:t>
                      </a:r>
                      <a:r>
                        <a:rPr lang="en-GB" sz="1900" b="1" baseline="0" dirty="0" smtClean="0"/>
                        <a:t>Josie </a:t>
                      </a:r>
                      <a:r>
                        <a:rPr lang="en-GB" sz="1900" b="1" baseline="0" dirty="0"/>
                        <a:t>– Share with adults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baseline="0" dirty="0"/>
                        <a:t>Honour all things positive in parenting of </a:t>
                      </a:r>
                      <a:r>
                        <a:rPr lang="en-GB" sz="1900" baseline="0" dirty="0" smtClean="0"/>
                        <a:t>James </a:t>
                      </a:r>
                      <a:r>
                        <a:rPr lang="en-GB" sz="1900" baseline="0" dirty="0"/>
                        <a:t>and </a:t>
                      </a:r>
                      <a:r>
                        <a:rPr lang="en-GB" sz="1900" baseline="0" dirty="0" smtClean="0"/>
                        <a:t>Josie </a:t>
                      </a:r>
                      <a:r>
                        <a:rPr lang="en-GB" sz="1900" baseline="0" dirty="0"/>
                        <a:t>and the good work that is being done to keep them safe.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baseline="0" dirty="0"/>
                        <a:t>Honour </a:t>
                      </a:r>
                      <a:r>
                        <a:rPr lang="en-GB" sz="1900" baseline="0" dirty="0" smtClean="0"/>
                        <a:t>James </a:t>
                      </a:r>
                      <a:r>
                        <a:rPr lang="en-GB" sz="1900" baseline="0" dirty="0"/>
                        <a:t>for all the good things he has done in relation to the concerns</a:t>
                      </a:r>
                      <a:endParaRPr lang="en-GB" sz="1900" dirty="0"/>
                    </a:p>
                    <a:p>
                      <a:endParaRPr lang="en-GB" sz="1900" baseline="0" dirty="0"/>
                    </a:p>
                    <a:p>
                      <a:r>
                        <a:rPr lang="en-GB" sz="1900" baseline="0"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Family network</a:t>
                      </a:r>
                      <a:r>
                        <a:rPr lang="en-GB" sz="1900" baseline="0" dirty="0"/>
                        <a:t> Meetings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baseline="0" dirty="0" smtClean="0"/>
                        <a:t>Helen </a:t>
                      </a:r>
                      <a:r>
                        <a:rPr lang="en-GB" sz="1900" baseline="0" dirty="0"/>
                        <a:t>to do announced and unannounced visits</a:t>
                      </a: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smtClean="0"/>
                        <a:t>Wellbeing </a:t>
                      </a:r>
                      <a:r>
                        <a:rPr lang="en-GB" sz="1900" dirty="0"/>
                        <a:t>Plan/Safety House Work with </a:t>
                      </a:r>
                      <a:r>
                        <a:rPr lang="en-GB" sz="1900" dirty="0" smtClean="0"/>
                        <a:t>James and Josie,</a:t>
                      </a:r>
                      <a:r>
                        <a:rPr lang="en-GB" sz="1900" baseline="0" dirty="0" smtClean="0"/>
                        <a:t> </a:t>
                      </a:r>
                      <a:r>
                        <a:rPr lang="en-GB" sz="1900" baseline="0" dirty="0"/>
                        <a:t>consider use of safety Object for </a:t>
                      </a:r>
                      <a:r>
                        <a:rPr lang="en-GB" sz="1900" baseline="0" dirty="0" smtClean="0"/>
                        <a:t>Josie </a:t>
                      </a:r>
                      <a:r>
                        <a:rPr lang="en-GB" sz="1900" baseline="0" dirty="0"/>
                        <a:t>and </a:t>
                      </a:r>
                      <a:r>
                        <a:rPr lang="en-GB" sz="1900" baseline="0" dirty="0" smtClean="0"/>
                        <a:t>James</a:t>
                      </a: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Share</a:t>
                      </a:r>
                      <a:r>
                        <a:rPr lang="en-GB" sz="1900" baseline="0" dirty="0"/>
                        <a:t> </a:t>
                      </a:r>
                      <a:r>
                        <a:rPr lang="en-GB" sz="1900" dirty="0"/>
                        <a:t>Safety Journal</a:t>
                      </a:r>
                    </a:p>
                    <a:p>
                      <a:endParaRPr lang="en-GB" sz="19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900" dirty="0"/>
                        <a:t> </a:t>
                      </a:r>
                    </a:p>
                  </a:txBody>
                  <a:tcPr/>
                </a:tc>
                <a:extLst>
                  <a:ext uri="{0D108BD9-81ED-4DB2-BD59-A6C34878D82A}">
                    <a16:rowId xmlns:a16="http://schemas.microsoft.com/office/drawing/2014/main" xmlns="" val="1542838577"/>
                  </a:ext>
                </a:extLst>
              </a:tr>
            </a:tbl>
          </a:graphicData>
        </a:graphic>
      </p:graphicFrame>
    </p:spTree>
    <p:extLst>
      <p:ext uri="{BB962C8B-B14F-4D97-AF65-F5344CB8AC3E}">
        <p14:creationId xmlns:p14="http://schemas.microsoft.com/office/powerpoint/2010/main" val="1452764980"/>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08846469"/>
              </p:ext>
            </p:extLst>
          </p:nvPr>
        </p:nvGraphicFramePr>
        <p:xfrm>
          <a:off x="0" y="288758"/>
          <a:ext cx="11839075" cy="5940370"/>
        </p:xfrm>
        <a:graphic>
          <a:graphicData uri="http://schemas.openxmlformats.org/drawingml/2006/table">
            <a:tbl>
              <a:tblPr firstRow="1" bandRow="1">
                <a:tableStyleId>{5C22544A-7EE6-4342-B048-85BDC9FD1C3A}</a:tableStyleId>
              </a:tblPr>
              <a:tblGrid>
                <a:gridCol w="1645283">
                  <a:extLst>
                    <a:ext uri="{9D8B030D-6E8A-4147-A177-3AD203B41FA5}">
                      <a16:colId xmlns:a16="http://schemas.microsoft.com/office/drawing/2014/main" xmlns="" val="3879978825"/>
                    </a:ext>
                  </a:extLst>
                </a:gridCol>
                <a:gridCol w="4274254">
                  <a:extLst>
                    <a:ext uri="{9D8B030D-6E8A-4147-A177-3AD203B41FA5}">
                      <a16:colId xmlns:a16="http://schemas.microsoft.com/office/drawing/2014/main" xmlns="" val="3403253168"/>
                    </a:ext>
                  </a:extLst>
                </a:gridCol>
                <a:gridCol w="2959769">
                  <a:extLst>
                    <a:ext uri="{9D8B030D-6E8A-4147-A177-3AD203B41FA5}">
                      <a16:colId xmlns:a16="http://schemas.microsoft.com/office/drawing/2014/main" xmlns="" val="3801981407"/>
                    </a:ext>
                  </a:extLst>
                </a:gridCol>
                <a:gridCol w="2959769">
                  <a:extLst>
                    <a:ext uri="{9D8B030D-6E8A-4147-A177-3AD203B41FA5}">
                      <a16:colId xmlns:a16="http://schemas.microsoft.com/office/drawing/2014/main" xmlns="" val="2780744165"/>
                    </a:ext>
                  </a:extLst>
                </a:gridCol>
              </a:tblGrid>
              <a:tr h="230282">
                <a:tc>
                  <a:txBody>
                    <a:bodyPr/>
                    <a:lstStyle/>
                    <a:p>
                      <a:r>
                        <a:rPr lang="en-GB" sz="1900" dirty="0"/>
                        <a:t>Date/Weeks</a:t>
                      </a:r>
                    </a:p>
                  </a:txBody>
                  <a:tcPr/>
                </a:tc>
                <a:tc>
                  <a:txBody>
                    <a:bodyPr/>
                    <a:lstStyle/>
                    <a:p>
                      <a:r>
                        <a:rPr lang="en-GB" sz="1900" dirty="0"/>
                        <a:t>Steps/Tasks</a:t>
                      </a:r>
                    </a:p>
                  </a:txBody>
                  <a:tcPr/>
                </a:tc>
                <a:tc>
                  <a:txBody>
                    <a:bodyPr/>
                    <a:lstStyle/>
                    <a:p>
                      <a:r>
                        <a:rPr lang="en-GB" sz="1900" dirty="0"/>
                        <a:t>Meeting/Monitoring</a:t>
                      </a:r>
                    </a:p>
                  </a:txBody>
                  <a:tcPr/>
                </a:tc>
                <a:tc>
                  <a:txBody>
                    <a:bodyPr/>
                    <a:lstStyle/>
                    <a:p>
                      <a:r>
                        <a:rPr lang="en-GB" sz="1900" dirty="0"/>
                        <a:t>Contact Changes</a:t>
                      </a:r>
                    </a:p>
                  </a:txBody>
                  <a:tcPr/>
                </a:tc>
                <a:extLst>
                  <a:ext uri="{0D108BD9-81ED-4DB2-BD59-A6C34878D82A}">
                    <a16:rowId xmlns:a16="http://schemas.microsoft.com/office/drawing/2014/main" xmlns="" val="1365483643"/>
                  </a:ext>
                </a:extLst>
              </a:tr>
              <a:tr h="1076370">
                <a:tc>
                  <a:txBody>
                    <a:bodyPr/>
                    <a:lstStyle/>
                    <a:p>
                      <a:r>
                        <a:rPr lang="en-GB" sz="1900" dirty="0"/>
                        <a:t>Week 12</a:t>
                      </a:r>
                    </a:p>
                  </a:txBody>
                  <a:tcPr/>
                </a:tc>
                <a:tc>
                  <a:txBody>
                    <a:bodyPr/>
                    <a:lstStyle/>
                    <a:p>
                      <a:r>
                        <a:rPr lang="en-GB" sz="1900" b="1" baseline="0" dirty="0" smtClean="0"/>
                        <a:t>James </a:t>
                      </a:r>
                      <a:r>
                        <a:rPr lang="en-GB" sz="1900" b="1" baseline="0" dirty="0"/>
                        <a:t>back in education</a:t>
                      </a:r>
                    </a:p>
                    <a:p>
                      <a:r>
                        <a:rPr lang="en-GB" sz="1900" b="0" baseline="0" dirty="0" smtClean="0"/>
                        <a:t>James </a:t>
                      </a:r>
                      <a:r>
                        <a:rPr lang="en-GB" sz="1900" b="0" baseline="0" dirty="0"/>
                        <a:t>has a safety journal for all the good things he achieves in education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t>Family </a:t>
                      </a:r>
                      <a:r>
                        <a:rPr lang="en-GB" sz="1900" dirty="0" smtClean="0"/>
                        <a:t>Network</a:t>
                      </a:r>
                      <a:r>
                        <a:rPr lang="en-GB" sz="1900" baseline="0" dirty="0" smtClean="0"/>
                        <a:t> </a:t>
                      </a:r>
                      <a:r>
                        <a:rPr lang="en-GB" sz="1900" baseline="0" dirty="0"/>
                        <a:t>Meetings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baseline="0" dirty="0"/>
                        <a:t>Share </a:t>
                      </a:r>
                      <a:r>
                        <a:rPr lang="en-GB" sz="1900" baseline="0" dirty="0" smtClean="0"/>
                        <a:t>James’ </a:t>
                      </a:r>
                      <a:r>
                        <a:rPr lang="en-GB" sz="1900" baseline="0" dirty="0"/>
                        <a:t>safety journal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baseline="0" dirty="0"/>
                        <a:t> </a:t>
                      </a:r>
                      <a:endParaRPr lang="en-GB" sz="1900" dirty="0"/>
                    </a:p>
                    <a:p>
                      <a:endParaRPr lang="en-GB" sz="19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900" dirty="0"/>
                        <a:t> </a:t>
                      </a:r>
                    </a:p>
                  </a:txBody>
                  <a:tcPr/>
                </a:tc>
                <a:extLst>
                  <a:ext uri="{0D108BD9-81ED-4DB2-BD59-A6C34878D82A}">
                    <a16:rowId xmlns:a16="http://schemas.microsoft.com/office/drawing/2014/main" xmlns="" val="1542838577"/>
                  </a:ext>
                </a:extLst>
              </a:tr>
              <a:tr h="3730570">
                <a:tc>
                  <a:txBody>
                    <a:bodyPr/>
                    <a:lstStyle/>
                    <a:p>
                      <a:r>
                        <a:rPr lang="en-GB" sz="1900" dirty="0"/>
                        <a:t>Week 12 -18</a:t>
                      </a:r>
                    </a:p>
                  </a:txBody>
                  <a:tcPr/>
                </a:tc>
                <a:tc>
                  <a:txBody>
                    <a:bodyPr/>
                    <a:lstStyle/>
                    <a:p>
                      <a:r>
                        <a:rPr lang="en-GB" sz="1900" b="1" dirty="0"/>
                        <a:t>Finalise </a:t>
                      </a:r>
                      <a:r>
                        <a:rPr lang="en-GB" sz="1900" b="1" dirty="0" smtClean="0"/>
                        <a:t>adult</a:t>
                      </a:r>
                      <a:r>
                        <a:rPr lang="en-GB" sz="1900" b="1" baseline="0" dirty="0" smtClean="0"/>
                        <a:t> Wellbeing plan</a:t>
                      </a:r>
                      <a:r>
                        <a:rPr lang="en-GB" sz="1900" b="1" baseline="0" dirty="0"/>
                        <a:t>.</a:t>
                      </a:r>
                    </a:p>
                    <a:p>
                      <a:r>
                        <a:rPr lang="en-GB" sz="1900" baseline="0" dirty="0" smtClean="0"/>
                        <a:t>Mum, James </a:t>
                      </a:r>
                      <a:r>
                        <a:rPr lang="en-GB" sz="1900" baseline="0" dirty="0"/>
                        <a:t>and the network complete safety journals every day </a:t>
                      </a:r>
                      <a:r>
                        <a:rPr lang="en-GB" sz="1900" baseline="0" dirty="0" smtClean="0"/>
                        <a:t>focussing </a:t>
                      </a:r>
                      <a:r>
                        <a:rPr lang="en-GB" sz="1900" baseline="0" dirty="0"/>
                        <a:t>on what has gone well before any concerns</a:t>
                      </a:r>
                    </a:p>
                    <a:p>
                      <a:endParaRPr lang="en-GB" sz="1900" baseline="0" dirty="0"/>
                    </a:p>
                  </a:txBody>
                  <a:tcPr/>
                </a:tc>
                <a:tc>
                  <a:txBody>
                    <a:bodyPr/>
                    <a:lstStyle/>
                    <a:p>
                      <a:r>
                        <a:rPr lang="en-GB" sz="1900" dirty="0"/>
                        <a:t>Family Network Meetings</a:t>
                      </a:r>
                    </a:p>
                    <a:p>
                      <a:r>
                        <a:rPr lang="en-GB" sz="1900" dirty="0"/>
                        <a:t>Role play </a:t>
                      </a:r>
                      <a:r>
                        <a:rPr lang="en-GB" sz="1900" dirty="0" smtClean="0"/>
                        <a:t>Wellbeing </a:t>
                      </a:r>
                      <a:r>
                        <a:rPr lang="en-GB" sz="1900" dirty="0"/>
                        <a:t>plan</a:t>
                      </a:r>
                    </a:p>
                    <a:p>
                      <a:r>
                        <a:rPr lang="en-GB" sz="1900" dirty="0"/>
                        <a:t>Review Safety Journals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900" dirty="0"/>
                    </a:p>
                  </a:txBody>
                  <a:tcPr/>
                </a:tc>
                <a:extLst>
                  <a:ext uri="{0D108BD9-81ED-4DB2-BD59-A6C34878D82A}">
                    <a16:rowId xmlns:a16="http://schemas.microsoft.com/office/drawing/2014/main" xmlns="" val="3068971766"/>
                  </a:ext>
                </a:extLst>
              </a:tr>
            </a:tbl>
          </a:graphicData>
        </a:graphic>
      </p:graphicFrame>
    </p:spTree>
    <p:extLst>
      <p:ext uri="{BB962C8B-B14F-4D97-AF65-F5344CB8AC3E}">
        <p14:creationId xmlns:p14="http://schemas.microsoft.com/office/powerpoint/2010/main" val="277446301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6ceae14b-024b-4bff-9be8-3287753ee694" origin="userSelected"/>
</file>

<file path=customXml/itemProps1.xml><?xml version="1.0" encoding="utf-8"?>
<ds:datastoreItem xmlns:ds="http://schemas.openxmlformats.org/officeDocument/2006/customXml" ds:itemID="{534F9C9E-6A09-4781-AF6B-B623DFE1E8B9}">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573</TotalTime>
  <Words>2473</Words>
  <Application>Microsoft Office PowerPoint</Application>
  <PresentationFormat>Custom</PresentationFormat>
  <Paragraphs>405</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Issue: James Missing </vt:lpstr>
      <vt:lpstr>Issue: James Missing  </vt:lpstr>
      <vt:lpstr>Issue:- James Missing </vt:lpstr>
      <vt:lpstr>Issue:- James Missing</vt:lpstr>
      <vt:lpstr>Issue:- James Missing</vt:lpstr>
      <vt:lpstr>Issue: Education</vt:lpstr>
      <vt:lpstr>Issue: Education  </vt:lpstr>
      <vt:lpstr>Issue:- Education </vt:lpstr>
      <vt:lpstr>Issue:- Education</vt:lpstr>
      <vt:lpstr>Issue:- Education</vt:lpstr>
      <vt:lpstr>Issue: Angry at home</vt:lpstr>
      <vt:lpstr>Issue: Angry at home  </vt:lpstr>
      <vt:lpstr>Issue:- Angry at home</vt:lpstr>
      <vt:lpstr>Issue:- Angry at home </vt:lpstr>
      <vt:lpstr>Issue:- Angry at home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Agi Gault</dc:creator>
  <cp:lastModifiedBy>CONWAY, Lauren</cp:lastModifiedBy>
  <cp:revision>46</cp:revision>
  <dcterms:created xsi:type="dcterms:W3CDTF">2018-01-22T19:25:21Z</dcterms:created>
  <dcterms:modified xsi:type="dcterms:W3CDTF">2018-07-09T09:55:19Z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986614b7-6e14-4336-9dc9-12a425c69643</vt:lpwstr>
  </property>
  <property fmtid="{D5CDD505-2E9C-101B-9397-08002B2CF9AE}" pid="3" name="bjDocumentSecurityLabel">
    <vt:lpwstr>This item has no classification</vt:lpwstr>
  </property>
  <property fmtid="{D5CDD505-2E9C-101B-9397-08002B2CF9AE}" pid="4" name="bjSaver">
    <vt:lpwstr>oBm1F71Vji/t8/CybNRTzCzsWMgiTPfc</vt:lpwstr>
  </property>
</Properties>
</file>