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2"/>
  </p:notesMasterIdLst>
  <p:sldIdLst>
    <p:sldId id="256" r:id="rId5"/>
    <p:sldId id="261" r:id="rId6"/>
    <p:sldId id="263" r:id="rId7"/>
    <p:sldId id="262" r:id="rId8"/>
    <p:sldId id="257" r:id="rId9"/>
    <p:sldId id="258" r:id="rId10"/>
    <p:sldId id="259" r:id="rId11"/>
    <p:sldId id="415" r:id="rId12"/>
    <p:sldId id="409" r:id="rId13"/>
    <p:sldId id="412" r:id="rId14"/>
    <p:sldId id="418" r:id="rId15"/>
    <p:sldId id="383" r:id="rId16"/>
    <p:sldId id="422" r:id="rId17"/>
    <p:sldId id="423" r:id="rId18"/>
    <p:sldId id="424" r:id="rId19"/>
    <p:sldId id="425" r:id="rId20"/>
    <p:sldId id="426" r:id="rId21"/>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authors.xml><?xml version="1.0" encoding="utf-8"?>
<p188:authorLst xmlns:a="http://schemas.openxmlformats.org/drawingml/2006/main" xmlns:r="http://schemas.openxmlformats.org/officeDocument/2006/relationships" xmlns:p188="http://schemas.microsoft.com/office/powerpoint/2018/8/main">
  <p188:author id="{C0439C59-8F90-F83B-1314-F5977029B497}" name="GRANT, Amanda" initials="AG" userId="S::Amanda.Grant@cheshireeast.gov.uk::acf1b162-5de4-410c-acfa-dd2d708db0d5" providerId="AD"/>
  <p188:author id="{7838DE87-DDF4-9E44-3657-9FE8D10B767E}" name="TOTE, Caroline" initials="CT" userId="S::Caroline.Tote@cheshireeast.gov.uk::d2a125c7-0eab-4c1a-ab78-b56b47eed31d"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39735"/>
    <a:srgbClr val="2AADE4"/>
    <a:srgbClr val="ED3D93"/>
    <a:srgbClr val="01AB4D"/>
    <a:srgbClr val="9DD138"/>
    <a:srgbClr val="905BA5"/>
    <a:srgbClr val="F95034"/>
    <a:srgbClr val="F2973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99562D1-E7A9-0246-999F-1BD9DAB67DA6}" v="25" dt="2026-06-23T13:53:42.92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3" d="100"/>
          <a:sy n="93" d="100"/>
        </p:scale>
        <p:origin x="520"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28"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microsoft.com/office/2015/10/relationships/revisionInfo" Target="revisionInfo.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038FE04-36D7-4B88-884F-822CF977B3DF}" type="doc">
      <dgm:prSet loTypeId="urn:microsoft.com/office/officeart/2005/8/layout/lProcess2" loCatId="relationship" qsTypeId="urn:microsoft.com/office/officeart/2005/8/quickstyle/simple1" qsCatId="simple" csTypeId="urn:microsoft.com/office/officeart/2005/8/colors/accent1_2" csCatId="accent1" phldr="1"/>
      <dgm:spPr/>
      <dgm:t>
        <a:bodyPr/>
        <a:lstStyle/>
        <a:p>
          <a:endParaRPr lang="en-GB"/>
        </a:p>
      </dgm:t>
    </dgm:pt>
    <dgm:pt modelId="{BEA63BA2-7E7A-4DE9-9C89-D269C966B86D}">
      <dgm:prSet phldrT="[Text]" phldr="0"/>
      <dgm:spPr>
        <a:solidFill>
          <a:schemeClr val="accent3">
            <a:lumMod val="60000"/>
            <a:lumOff val="40000"/>
          </a:schemeClr>
        </a:solidFill>
      </dgm:spPr>
      <dgm:t>
        <a:bodyPr/>
        <a:lstStyle/>
        <a:p>
          <a:r>
            <a:rPr lang="en-GB">
              <a:solidFill>
                <a:srgbClr val="002060"/>
              </a:solidFill>
            </a:rPr>
            <a:t>Universal Services</a:t>
          </a:r>
        </a:p>
      </dgm:t>
    </dgm:pt>
    <dgm:pt modelId="{2FD4821B-8058-476C-B7BA-9ADBD838AB0B}" type="parTrans" cxnId="{FFF92994-5B53-467D-A9EE-6BC6F7E0904D}">
      <dgm:prSet/>
      <dgm:spPr/>
      <dgm:t>
        <a:bodyPr/>
        <a:lstStyle/>
        <a:p>
          <a:endParaRPr lang="en-GB">
            <a:solidFill>
              <a:srgbClr val="002060"/>
            </a:solidFill>
          </a:endParaRPr>
        </a:p>
      </dgm:t>
    </dgm:pt>
    <dgm:pt modelId="{977E225A-142E-490A-911F-DC0279A32C30}" type="sibTrans" cxnId="{FFF92994-5B53-467D-A9EE-6BC6F7E0904D}">
      <dgm:prSet/>
      <dgm:spPr/>
      <dgm:t>
        <a:bodyPr/>
        <a:lstStyle/>
        <a:p>
          <a:endParaRPr lang="en-GB">
            <a:solidFill>
              <a:srgbClr val="002060"/>
            </a:solidFill>
          </a:endParaRPr>
        </a:p>
      </dgm:t>
    </dgm:pt>
    <dgm:pt modelId="{61037F50-2D04-4FAE-A368-41BE780E2253}">
      <dgm:prSet phldrT="[Text]" phldr="0"/>
      <dgm:spPr>
        <a:solidFill>
          <a:srgbClr val="FFC000"/>
        </a:solidFill>
      </dgm:spPr>
      <dgm:t>
        <a:bodyPr/>
        <a:lstStyle/>
        <a:p>
          <a:r>
            <a:rPr lang="en-GB">
              <a:solidFill>
                <a:srgbClr val="002060"/>
              </a:solidFill>
            </a:rPr>
            <a:t>Family Help</a:t>
          </a:r>
        </a:p>
      </dgm:t>
    </dgm:pt>
    <dgm:pt modelId="{1E2B8D7D-6CBE-4F01-BE1B-301D46E78BD6}" type="parTrans" cxnId="{ED60472D-3495-480B-BF91-285F32C1336B}">
      <dgm:prSet/>
      <dgm:spPr/>
      <dgm:t>
        <a:bodyPr/>
        <a:lstStyle/>
        <a:p>
          <a:endParaRPr lang="en-GB">
            <a:solidFill>
              <a:srgbClr val="002060"/>
            </a:solidFill>
          </a:endParaRPr>
        </a:p>
      </dgm:t>
    </dgm:pt>
    <dgm:pt modelId="{586DBD5D-FCD3-468A-AAD9-8F16223FFE48}" type="sibTrans" cxnId="{ED60472D-3495-480B-BF91-285F32C1336B}">
      <dgm:prSet/>
      <dgm:spPr/>
      <dgm:t>
        <a:bodyPr/>
        <a:lstStyle/>
        <a:p>
          <a:endParaRPr lang="en-GB">
            <a:solidFill>
              <a:srgbClr val="002060"/>
            </a:solidFill>
          </a:endParaRPr>
        </a:p>
      </dgm:t>
    </dgm:pt>
    <dgm:pt modelId="{E6C37BC3-B610-4697-A592-14FFB3B564C4}">
      <dgm:prSet phldrT="[Text]" phldr="0"/>
      <dgm:spPr>
        <a:solidFill>
          <a:srgbClr val="FF0000"/>
        </a:solidFill>
      </dgm:spPr>
      <dgm:t>
        <a:bodyPr/>
        <a:lstStyle/>
        <a:p>
          <a:r>
            <a:rPr lang="en-GB">
              <a:solidFill>
                <a:srgbClr val="002060"/>
              </a:solidFill>
            </a:rPr>
            <a:t>Child Protection</a:t>
          </a:r>
        </a:p>
      </dgm:t>
    </dgm:pt>
    <dgm:pt modelId="{0EE22EBB-3B43-4931-BC37-F5B2AD38D14C}" type="parTrans" cxnId="{80106156-095E-4577-B2EA-F5EDC7A7DA38}">
      <dgm:prSet/>
      <dgm:spPr/>
      <dgm:t>
        <a:bodyPr/>
        <a:lstStyle/>
        <a:p>
          <a:endParaRPr lang="en-GB">
            <a:solidFill>
              <a:srgbClr val="002060"/>
            </a:solidFill>
          </a:endParaRPr>
        </a:p>
      </dgm:t>
    </dgm:pt>
    <dgm:pt modelId="{2342DF03-6A76-42E7-A9C7-86FEB35E6960}" type="sibTrans" cxnId="{80106156-095E-4577-B2EA-F5EDC7A7DA38}">
      <dgm:prSet/>
      <dgm:spPr/>
      <dgm:t>
        <a:bodyPr/>
        <a:lstStyle/>
        <a:p>
          <a:endParaRPr lang="en-GB">
            <a:solidFill>
              <a:srgbClr val="002060"/>
            </a:solidFill>
          </a:endParaRPr>
        </a:p>
      </dgm:t>
    </dgm:pt>
    <dgm:pt modelId="{7A8D94B3-700D-4368-8C29-039C3D019EBF}">
      <dgm:prSet phldrT="[Text]" phldr="0"/>
      <dgm:spPr>
        <a:solidFill>
          <a:schemeClr val="accent4">
            <a:lumMod val="40000"/>
            <a:lumOff val="60000"/>
          </a:schemeClr>
        </a:solidFill>
      </dgm:spPr>
      <dgm:t>
        <a:bodyPr/>
        <a:lstStyle/>
        <a:p>
          <a:r>
            <a:rPr lang="en-GB">
              <a:solidFill>
                <a:srgbClr val="002060"/>
              </a:solidFill>
            </a:rPr>
            <a:t>Extra Help</a:t>
          </a:r>
        </a:p>
      </dgm:t>
    </dgm:pt>
    <dgm:pt modelId="{8404EB92-730D-43B9-A1DA-12C755B97092}" type="parTrans" cxnId="{02194B84-9A14-467B-A8F7-111731B71697}">
      <dgm:prSet/>
      <dgm:spPr/>
      <dgm:t>
        <a:bodyPr/>
        <a:lstStyle/>
        <a:p>
          <a:endParaRPr lang="en-GB">
            <a:solidFill>
              <a:srgbClr val="002060"/>
            </a:solidFill>
          </a:endParaRPr>
        </a:p>
      </dgm:t>
    </dgm:pt>
    <dgm:pt modelId="{5B426412-E381-45D7-8D25-DCAA1C16BF48}" type="sibTrans" cxnId="{02194B84-9A14-467B-A8F7-111731B71697}">
      <dgm:prSet/>
      <dgm:spPr/>
      <dgm:t>
        <a:bodyPr/>
        <a:lstStyle/>
        <a:p>
          <a:endParaRPr lang="en-GB">
            <a:solidFill>
              <a:srgbClr val="002060"/>
            </a:solidFill>
          </a:endParaRPr>
        </a:p>
      </dgm:t>
    </dgm:pt>
    <dgm:pt modelId="{92FAC093-FA40-4D39-B5D7-52BB299BE0CE}">
      <dgm:prSet phldrT="[Text]" phldr="0" custT="1"/>
      <dgm:spPr>
        <a:solidFill>
          <a:schemeClr val="accent3">
            <a:lumMod val="60000"/>
            <a:lumOff val="40000"/>
          </a:schemeClr>
        </a:solidFill>
      </dgm:spPr>
      <dgm:t>
        <a:bodyPr/>
        <a:lstStyle/>
        <a:p>
          <a:r>
            <a:rPr lang="en-GB" sz="1000">
              <a:solidFill>
                <a:srgbClr val="002060"/>
              </a:solidFill>
            </a:rPr>
            <a:t>A Child or young person’s health and developmental needs can be met within universal settings and by single agencies; including low level additional needs</a:t>
          </a:r>
        </a:p>
      </dgm:t>
    </dgm:pt>
    <dgm:pt modelId="{23F80A19-2001-4609-863F-515E0382F5A2}" type="parTrans" cxnId="{A251EC32-0110-4AE4-8DF9-7387D6706F27}">
      <dgm:prSet/>
      <dgm:spPr/>
      <dgm:t>
        <a:bodyPr/>
        <a:lstStyle/>
        <a:p>
          <a:endParaRPr lang="en-GB">
            <a:solidFill>
              <a:srgbClr val="002060"/>
            </a:solidFill>
          </a:endParaRPr>
        </a:p>
      </dgm:t>
    </dgm:pt>
    <dgm:pt modelId="{A7953595-5F7F-4CD8-904C-4D5848519F2A}" type="sibTrans" cxnId="{A251EC32-0110-4AE4-8DF9-7387D6706F27}">
      <dgm:prSet/>
      <dgm:spPr/>
      <dgm:t>
        <a:bodyPr/>
        <a:lstStyle/>
        <a:p>
          <a:endParaRPr lang="en-GB">
            <a:solidFill>
              <a:srgbClr val="002060"/>
            </a:solidFill>
          </a:endParaRPr>
        </a:p>
      </dgm:t>
    </dgm:pt>
    <dgm:pt modelId="{396CEC84-ED58-486E-A42D-F56725EB5390}">
      <dgm:prSet phldrT="[Text]" phldr="0" custT="1"/>
      <dgm:spPr>
        <a:solidFill>
          <a:srgbClr val="FFC000"/>
        </a:solidFill>
      </dgm:spPr>
      <dgm:t>
        <a:bodyPr/>
        <a:lstStyle/>
        <a:p>
          <a:r>
            <a:rPr lang="en-GB" sz="1000">
              <a:solidFill>
                <a:srgbClr val="002060"/>
              </a:solidFill>
            </a:rPr>
            <a:t>Multi-agency approach required using a Family Help assessment and plan led by a lead practitioner supported by, commissioned and family help services</a:t>
          </a:r>
        </a:p>
      </dgm:t>
    </dgm:pt>
    <dgm:pt modelId="{C7A0A164-4B27-4630-AF7B-AC43B43FC4CE}" type="parTrans" cxnId="{95349EFC-B05C-4CD4-B1A6-30D79358EDB3}">
      <dgm:prSet/>
      <dgm:spPr/>
      <dgm:t>
        <a:bodyPr/>
        <a:lstStyle/>
        <a:p>
          <a:endParaRPr lang="en-GB">
            <a:solidFill>
              <a:srgbClr val="002060"/>
            </a:solidFill>
          </a:endParaRPr>
        </a:p>
      </dgm:t>
    </dgm:pt>
    <dgm:pt modelId="{5052F823-90F3-4A91-B555-9FBCAC751C19}" type="sibTrans" cxnId="{95349EFC-B05C-4CD4-B1A6-30D79358EDB3}">
      <dgm:prSet/>
      <dgm:spPr/>
      <dgm:t>
        <a:bodyPr/>
        <a:lstStyle/>
        <a:p>
          <a:endParaRPr lang="en-GB">
            <a:solidFill>
              <a:srgbClr val="002060"/>
            </a:solidFill>
          </a:endParaRPr>
        </a:p>
      </dgm:t>
    </dgm:pt>
    <dgm:pt modelId="{872BED58-7284-4FAC-BCC2-058C160334D6}">
      <dgm:prSet phldrT="[Text]" phldr="0" custT="1"/>
      <dgm:spPr>
        <a:solidFill>
          <a:srgbClr val="FF0000"/>
        </a:solidFill>
      </dgm:spPr>
      <dgm:t>
        <a:bodyPr/>
        <a:lstStyle/>
        <a:p>
          <a:r>
            <a:rPr lang="en-GB" sz="1000">
              <a:solidFill>
                <a:srgbClr val="002060"/>
              </a:solidFill>
            </a:rPr>
            <a:t>Specialist and high-level interventions involving social workers, multi-agency partitioners and statutory processes to protect the child.</a:t>
          </a:r>
        </a:p>
      </dgm:t>
    </dgm:pt>
    <dgm:pt modelId="{9EEDE213-9843-48DB-BA9C-C320E2C33D24}" type="parTrans" cxnId="{F9F97434-4CC1-49E9-B1E4-E6E768AB12D3}">
      <dgm:prSet/>
      <dgm:spPr/>
      <dgm:t>
        <a:bodyPr/>
        <a:lstStyle/>
        <a:p>
          <a:endParaRPr lang="en-GB">
            <a:solidFill>
              <a:srgbClr val="002060"/>
            </a:solidFill>
          </a:endParaRPr>
        </a:p>
      </dgm:t>
    </dgm:pt>
    <dgm:pt modelId="{4B95961D-0599-4D2C-94F6-339B26DCBD94}" type="sibTrans" cxnId="{F9F97434-4CC1-49E9-B1E4-E6E768AB12D3}">
      <dgm:prSet/>
      <dgm:spPr/>
      <dgm:t>
        <a:bodyPr/>
        <a:lstStyle/>
        <a:p>
          <a:endParaRPr lang="en-GB">
            <a:solidFill>
              <a:srgbClr val="002060"/>
            </a:solidFill>
          </a:endParaRPr>
        </a:p>
      </dgm:t>
    </dgm:pt>
    <dgm:pt modelId="{23628D76-88B4-47CE-BBE9-32CD44BCC693}">
      <dgm:prSet phldrT="[Text]" phldr="0" custT="1"/>
      <dgm:spPr>
        <a:solidFill>
          <a:schemeClr val="accent4">
            <a:lumMod val="40000"/>
            <a:lumOff val="60000"/>
          </a:schemeClr>
        </a:solidFill>
      </dgm:spPr>
      <dgm:t>
        <a:bodyPr/>
        <a:lstStyle/>
        <a:p>
          <a:r>
            <a:rPr lang="en-GB" sz="1000">
              <a:solidFill>
                <a:srgbClr val="002060"/>
              </a:solidFill>
            </a:rPr>
            <a:t>Additional needs may be med by more than one universal service and a co-ordinated approach through partners working jointly with families and with their consent</a:t>
          </a:r>
        </a:p>
      </dgm:t>
    </dgm:pt>
    <dgm:pt modelId="{271A6046-3A9D-441D-B148-7689962C88A1}" type="parTrans" cxnId="{8838370C-E935-4083-9C70-DCDABB1FB16C}">
      <dgm:prSet/>
      <dgm:spPr/>
      <dgm:t>
        <a:bodyPr/>
        <a:lstStyle/>
        <a:p>
          <a:endParaRPr lang="en-GB">
            <a:solidFill>
              <a:srgbClr val="002060"/>
            </a:solidFill>
          </a:endParaRPr>
        </a:p>
      </dgm:t>
    </dgm:pt>
    <dgm:pt modelId="{9482CD55-A30D-4AB7-A3E2-6C8F5403A135}" type="sibTrans" cxnId="{8838370C-E935-4083-9C70-DCDABB1FB16C}">
      <dgm:prSet/>
      <dgm:spPr/>
      <dgm:t>
        <a:bodyPr/>
        <a:lstStyle/>
        <a:p>
          <a:endParaRPr lang="en-GB">
            <a:solidFill>
              <a:srgbClr val="002060"/>
            </a:solidFill>
          </a:endParaRPr>
        </a:p>
      </dgm:t>
    </dgm:pt>
    <dgm:pt modelId="{F496232F-45CA-44F3-9A50-76CB0CAD52BA}" type="pres">
      <dgm:prSet presAssocID="{9038FE04-36D7-4B88-884F-822CF977B3DF}" presName="theList" presStyleCnt="0">
        <dgm:presLayoutVars>
          <dgm:dir/>
          <dgm:animLvl val="lvl"/>
          <dgm:resizeHandles val="exact"/>
        </dgm:presLayoutVars>
      </dgm:prSet>
      <dgm:spPr/>
    </dgm:pt>
    <dgm:pt modelId="{1A4063A5-BE74-4CBF-8FBE-AB63A9E52645}" type="pres">
      <dgm:prSet presAssocID="{BEA63BA2-7E7A-4DE9-9C89-D269C966B86D}" presName="compNode" presStyleCnt="0"/>
      <dgm:spPr/>
    </dgm:pt>
    <dgm:pt modelId="{887E6163-B214-4142-B728-06791535A18A}" type="pres">
      <dgm:prSet presAssocID="{BEA63BA2-7E7A-4DE9-9C89-D269C966B86D}" presName="aNode" presStyleLbl="bgShp" presStyleIdx="0" presStyleCnt="4"/>
      <dgm:spPr/>
    </dgm:pt>
    <dgm:pt modelId="{94E87256-E628-40ED-891D-ECACD0DB6F52}" type="pres">
      <dgm:prSet presAssocID="{BEA63BA2-7E7A-4DE9-9C89-D269C966B86D}" presName="textNode" presStyleLbl="bgShp" presStyleIdx="0" presStyleCnt="4"/>
      <dgm:spPr/>
    </dgm:pt>
    <dgm:pt modelId="{8C1D2BF9-A871-4D02-BF41-0ECD694C2FFA}" type="pres">
      <dgm:prSet presAssocID="{BEA63BA2-7E7A-4DE9-9C89-D269C966B86D}" presName="compChildNode" presStyleCnt="0"/>
      <dgm:spPr/>
    </dgm:pt>
    <dgm:pt modelId="{7327C5A4-3F15-466D-A315-3AAD453B68B2}" type="pres">
      <dgm:prSet presAssocID="{BEA63BA2-7E7A-4DE9-9C89-D269C966B86D}" presName="theInnerList" presStyleCnt="0"/>
      <dgm:spPr/>
    </dgm:pt>
    <dgm:pt modelId="{25E9CEA3-C42B-4B0D-9360-2198A6E05585}" type="pres">
      <dgm:prSet presAssocID="{92FAC093-FA40-4D39-B5D7-52BB299BE0CE}" presName="childNode" presStyleLbl="node1" presStyleIdx="0" presStyleCnt="4">
        <dgm:presLayoutVars>
          <dgm:bulletEnabled val="1"/>
        </dgm:presLayoutVars>
      </dgm:prSet>
      <dgm:spPr/>
    </dgm:pt>
    <dgm:pt modelId="{9EFF05B1-F6C8-4E75-A86C-2BD5AF11101C}" type="pres">
      <dgm:prSet presAssocID="{BEA63BA2-7E7A-4DE9-9C89-D269C966B86D}" presName="aSpace" presStyleCnt="0"/>
      <dgm:spPr/>
    </dgm:pt>
    <dgm:pt modelId="{76C68403-ED01-4D1B-B1E4-C4DFC64303BA}" type="pres">
      <dgm:prSet presAssocID="{7A8D94B3-700D-4368-8C29-039C3D019EBF}" presName="compNode" presStyleCnt="0"/>
      <dgm:spPr/>
    </dgm:pt>
    <dgm:pt modelId="{E38C4557-0BCF-4092-8C43-A270DA675022}" type="pres">
      <dgm:prSet presAssocID="{7A8D94B3-700D-4368-8C29-039C3D019EBF}" presName="aNode" presStyleLbl="bgShp" presStyleIdx="1" presStyleCnt="4"/>
      <dgm:spPr/>
    </dgm:pt>
    <dgm:pt modelId="{818546CF-F813-4939-B261-0B71F1E00374}" type="pres">
      <dgm:prSet presAssocID="{7A8D94B3-700D-4368-8C29-039C3D019EBF}" presName="textNode" presStyleLbl="bgShp" presStyleIdx="1" presStyleCnt="4"/>
      <dgm:spPr/>
    </dgm:pt>
    <dgm:pt modelId="{0120D77C-93DF-479F-BB19-F484B2AE8799}" type="pres">
      <dgm:prSet presAssocID="{7A8D94B3-700D-4368-8C29-039C3D019EBF}" presName="compChildNode" presStyleCnt="0"/>
      <dgm:spPr/>
    </dgm:pt>
    <dgm:pt modelId="{7394F5AD-DA5C-4462-B38F-BAA122A8B863}" type="pres">
      <dgm:prSet presAssocID="{7A8D94B3-700D-4368-8C29-039C3D019EBF}" presName="theInnerList" presStyleCnt="0"/>
      <dgm:spPr/>
    </dgm:pt>
    <dgm:pt modelId="{9DD1F11B-1AFB-4699-97D6-158BA9C12CA2}" type="pres">
      <dgm:prSet presAssocID="{23628D76-88B4-47CE-BBE9-32CD44BCC693}" presName="childNode" presStyleLbl="node1" presStyleIdx="1" presStyleCnt="4">
        <dgm:presLayoutVars>
          <dgm:bulletEnabled val="1"/>
        </dgm:presLayoutVars>
      </dgm:prSet>
      <dgm:spPr/>
    </dgm:pt>
    <dgm:pt modelId="{6D2329FD-C8E1-4E01-9969-7C64BFEEBC85}" type="pres">
      <dgm:prSet presAssocID="{7A8D94B3-700D-4368-8C29-039C3D019EBF}" presName="aSpace" presStyleCnt="0"/>
      <dgm:spPr/>
    </dgm:pt>
    <dgm:pt modelId="{1D941C30-8AEB-4A93-8367-0ACA4C1185E8}" type="pres">
      <dgm:prSet presAssocID="{61037F50-2D04-4FAE-A368-41BE780E2253}" presName="compNode" presStyleCnt="0"/>
      <dgm:spPr/>
    </dgm:pt>
    <dgm:pt modelId="{92C4A0D9-E555-4E2E-AD3E-8A1CF330080A}" type="pres">
      <dgm:prSet presAssocID="{61037F50-2D04-4FAE-A368-41BE780E2253}" presName="aNode" presStyleLbl="bgShp" presStyleIdx="2" presStyleCnt="4"/>
      <dgm:spPr/>
    </dgm:pt>
    <dgm:pt modelId="{6A0DB8DF-087B-429E-A48B-96C3A542D0AE}" type="pres">
      <dgm:prSet presAssocID="{61037F50-2D04-4FAE-A368-41BE780E2253}" presName="textNode" presStyleLbl="bgShp" presStyleIdx="2" presStyleCnt="4"/>
      <dgm:spPr/>
    </dgm:pt>
    <dgm:pt modelId="{FB82B266-6E54-48C4-8DDF-3124209CD573}" type="pres">
      <dgm:prSet presAssocID="{61037F50-2D04-4FAE-A368-41BE780E2253}" presName="compChildNode" presStyleCnt="0"/>
      <dgm:spPr/>
    </dgm:pt>
    <dgm:pt modelId="{F46B558E-8A7E-4601-BB1D-599AFBD91555}" type="pres">
      <dgm:prSet presAssocID="{61037F50-2D04-4FAE-A368-41BE780E2253}" presName="theInnerList" presStyleCnt="0"/>
      <dgm:spPr/>
    </dgm:pt>
    <dgm:pt modelId="{54253A4A-52DE-4BA9-AC4A-477691FD17FA}" type="pres">
      <dgm:prSet presAssocID="{396CEC84-ED58-486E-A42D-F56725EB5390}" presName="childNode" presStyleLbl="node1" presStyleIdx="2" presStyleCnt="4">
        <dgm:presLayoutVars>
          <dgm:bulletEnabled val="1"/>
        </dgm:presLayoutVars>
      </dgm:prSet>
      <dgm:spPr/>
    </dgm:pt>
    <dgm:pt modelId="{1CAD077D-4D30-4CDF-957A-636CB02352C3}" type="pres">
      <dgm:prSet presAssocID="{61037F50-2D04-4FAE-A368-41BE780E2253}" presName="aSpace" presStyleCnt="0"/>
      <dgm:spPr/>
    </dgm:pt>
    <dgm:pt modelId="{2E2A697E-DB2D-4B89-A0BE-37B39D07E93A}" type="pres">
      <dgm:prSet presAssocID="{E6C37BC3-B610-4697-A592-14FFB3B564C4}" presName="compNode" presStyleCnt="0"/>
      <dgm:spPr/>
    </dgm:pt>
    <dgm:pt modelId="{16D06706-8BBC-419E-B610-F32295815F81}" type="pres">
      <dgm:prSet presAssocID="{E6C37BC3-B610-4697-A592-14FFB3B564C4}" presName="aNode" presStyleLbl="bgShp" presStyleIdx="3" presStyleCnt="4"/>
      <dgm:spPr/>
    </dgm:pt>
    <dgm:pt modelId="{FBBB94C2-A9A3-4314-8DD3-D7B56D330B72}" type="pres">
      <dgm:prSet presAssocID="{E6C37BC3-B610-4697-A592-14FFB3B564C4}" presName="textNode" presStyleLbl="bgShp" presStyleIdx="3" presStyleCnt="4"/>
      <dgm:spPr/>
    </dgm:pt>
    <dgm:pt modelId="{88037287-04F8-4077-B086-E774E12296CC}" type="pres">
      <dgm:prSet presAssocID="{E6C37BC3-B610-4697-A592-14FFB3B564C4}" presName="compChildNode" presStyleCnt="0"/>
      <dgm:spPr/>
    </dgm:pt>
    <dgm:pt modelId="{5ADB5F97-2498-4AAF-8192-81ECC44383ED}" type="pres">
      <dgm:prSet presAssocID="{E6C37BC3-B610-4697-A592-14FFB3B564C4}" presName="theInnerList" presStyleCnt="0"/>
      <dgm:spPr/>
    </dgm:pt>
    <dgm:pt modelId="{705964F0-65A7-433F-B2BD-07360D537F7E}" type="pres">
      <dgm:prSet presAssocID="{872BED58-7284-4FAC-BCC2-058C160334D6}" presName="childNode" presStyleLbl="node1" presStyleIdx="3" presStyleCnt="4">
        <dgm:presLayoutVars>
          <dgm:bulletEnabled val="1"/>
        </dgm:presLayoutVars>
      </dgm:prSet>
      <dgm:spPr/>
    </dgm:pt>
  </dgm:ptLst>
  <dgm:cxnLst>
    <dgm:cxn modelId="{8838370C-E935-4083-9C70-DCDABB1FB16C}" srcId="{7A8D94B3-700D-4368-8C29-039C3D019EBF}" destId="{23628D76-88B4-47CE-BBE9-32CD44BCC693}" srcOrd="0" destOrd="0" parTransId="{271A6046-3A9D-441D-B148-7689962C88A1}" sibTransId="{9482CD55-A30D-4AB7-A3E2-6C8F5403A135}"/>
    <dgm:cxn modelId="{36AAE812-FAA5-462D-A7DE-C98D6F6E8F32}" type="presOf" srcId="{61037F50-2D04-4FAE-A368-41BE780E2253}" destId="{6A0DB8DF-087B-429E-A48B-96C3A542D0AE}" srcOrd="1" destOrd="0" presId="urn:microsoft.com/office/officeart/2005/8/layout/lProcess2"/>
    <dgm:cxn modelId="{87D4041D-F1B2-4C35-B21F-80A128D952EA}" type="presOf" srcId="{BEA63BA2-7E7A-4DE9-9C89-D269C966B86D}" destId="{94E87256-E628-40ED-891D-ECACD0DB6F52}" srcOrd="1" destOrd="0" presId="urn:microsoft.com/office/officeart/2005/8/layout/lProcess2"/>
    <dgm:cxn modelId="{5960A620-92AE-4B5B-A09A-D10DD52F046D}" type="presOf" srcId="{E6C37BC3-B610-4697-A592-14FFB3B564C4}" destId="{16D06706-8BBC-419E-B610-F32295815F81}" srcOrd="0" destOrd="0" presId="urn:microsoft.com/office/officeart/2005/8/layout/lProcess2"/>
    <dgm:cxn modelId="{ED60472D-3495-480B-BF91-285F32C1336B}" srcId="{9038FE04-36D7-4B88-884F-822CF977B3DF}" destId="{61037F50-2D04-4FAE-A368-41BE780E2253}" srcOrd="2" destOrd="0" parTransId="{1E2B8D7D-6CBE-4F01-BE1B-301D46E78BD6}" sibTransId="{586DBD5D-FCD3-468A-AAD9-8F16223FFE48}"/>
    <dgm:cxn modelId="{A251EC32-0110-4AE4-8DF9-7387D6706F27}" srcId="{BEA63BA2-7E7A-4DE9-9C89-D269C966B86D}" destId="{92FAC093-FA40-4D39-B5D7-52BB299BE0CE}" srcOrd="0" destOrd="0" parTransId="{23F80A19-2001-4609-863F-515E0382F5A2}" sibTransId="{A7953595-5F7F-4CD8-904C-4D5848519F2A}"/>
    <dgm:cxn modelId="{F9F97434-4CC1-49E9-B1E4-E6E768AB12D3}" srcId="{E6C37BC3-B610-4697-A592-14FFB3B564C4}" destId="{872BED58-7284-4FAC-BCC2-058C160334D6}" srcOrd="0" destOrd="0" parTransId="{9EEDE213-9843-48DB-BA9C-C320E2C33D24}" sibTransId="{4B95961D-0599-4D2C-94F6-339B26DCBD94}"/>
    <dgm:cxn modelId="{B8224E3C-6B2A-47D6-AABC-3514E869203D}" type="presOf" srcId="{BEA63BA2-7E7A-4DE9-9C89-D269C966B86D}" destId="{887E6163-B214-4142-B728-06791535A18A}" srcOrd="0" destOrd="0" presId="urn:microsoft.com/office/officeart/2005/8/layout/lProcess2"/>
    <dgm:cxn modelId="{D8637946-3A9F-4D47-807A-82B90888E328}" type="presOf" srcId="{92FAC093-FA40-4D39-B5D7-52BB299BE0CE}" destId="{25E9CEA3-C42B-4B0D-9360-2198A6E05585}" srcOrd="0" destOrd="0" presId="urn:microsoft.com/office/officeart/2005/8/layout/lProcess2"/>
    <dgm:cxn modelId="{A528D771-3C5A-4CC3-97EF-E9188089C4EF}" type="presOf" srcId="{9038FE04-36D7-4B88-884F-822CF977B3DF}" destId="{F496232F-45CA-44F3-9A50-76CB0CAD52BA}" srcOrd="0" destOrd="0" presId="urn:microsoft.com/office/officeart/2005/8/layout/lProcess2"/>
    <dgm:cxn modelId="{0DE7CD74-4F11-4C3D-9118-B90A2B3C9794}" type="presOf" srcId="{7A8D94B3-700D-4368-8C29-039C3D019EBF}" destId="{818546CF-F813-4939-B261-0B71F1E00374}" srcOrd="1" destOrd="0" presId="urn:microsoft.com/office/officeart/2005/8/layout/lProcess2"/>
    <dgm:cxn modelId="{80106156-095E-4577-B2EA-F5EDC7A7DA38}" srcId="{9038FE04-36D7-4B88-884F-822CF977B3DF}" destId="{E6C37BC3-B610-4697-A592-14FFB3B564C4}" srcOrd="3" destOrd="0" parTransId="{0EE22EBB-3B43-4931-BC37-F5B2AD38D14C}" sibTransId="{2342DF03-6A76-42E7-A9C7-86FEB35E6960}"/>
    <dgm:cxn modelId="{02194B84-9A14-467B-A8F7-111731B71697}" srcId="{9038FE04-36D7-4B88-884F-822CF977B3DF}" destId="{7A8D94B3-700D-4368-8C29-039C3D019EBF}" srcOrd="1" destOrd="0" parTransId="{8404EB92-730D-43B9-A1DA-12C755B97092}" sibTransId="{5B426412-E381-45D7-8D25-DCAA1C16BF48}"/>
    <dgm:cxn modelId="{446ED584-B26C-46E8-B22C-3C08463318FE}" type="presOf" srcId="{61037F50-2D04-4FAE-A368-41BE780E2253}" destId="{92C4A0D9-E555-4E2E-AD3E-8A1CF330080A}" srcOrd="0" destOrd="0" presId="urn:microsoft.com/office/officeart/2005/8/layout/lProcess2"/>
    <dgm:cxn modelId="{0996E18E-A728-47C3-B518-258D0C0AF36D}" type="presOf" srcId="{E6C37BC3-B610-4697-A592-14FFB3B564C4}" destId="{FBBB94C2-A9A3-4314-8DD3-D7B56D330B72}" srcOrd="1" destOrd="0" presId="urn:microsoft.com/office/officeart/2005/8/layout/lProcess2"/>
    <dgm:cxn modelId="{FFF92994-5B53-467D-A9EE-6BC6F7E0904D}" srcId="{9038FE04-36D7-4B88-884F-822CF977B3DF}" destId="{BEA63BA2-7E7A-4DE9-9C89-D269C966B86D}" srcOrd="0" destOrd="0" parTransId="{2FD4821B-8058-476C-B7BA-9ADBD838AB0B}" sibTransId="{977E225A-142E-490A-911F-DC0279A32C30}"/>
    <dgm:cxn modelId="{D9DDF2A5-C714-4977-87F9-506E2AD87D9A}" type="presOf" srcId="{396CEC84-ED58-486E-A42D-F56725EB5390}" destId="{54253A4A-52DE-4BA9-AC4A-477691FD17FA}" srcOrd="0" destOrd="0" presId="urn:microsoft.com/office/officeart/2005/8/layout/lProcess2"/>
    <dgm:cxn modelId="{17ACF7BB-B475-43BC-B85A-451D81C40394}" type="presOf" srcId="{7A8D94B3-700D-4368-8C29-039C3D019EBF}" destId="{E38C4557-0BCF-4092-8C43-A270DA675022}" srcOrd="0" destOrd="0" presId="urn:microsoft.com/office/officeart/2005/8/layout/lProcess2"/>
    <dgm:cxn modelId="{A39127CB-2C13-4121-A7AC-13A556BF842C}" type="presOf" srcId="{23628D76-88B4-47CE-BBE9-32CD44BCC693}" destId="{9DD1F11B-1AFB-4699-97D6-158BA9C12CA2}" srcOrd="0" destOrd="0" presId="urn:microsoft.com/office/officeart/2005/8/layout/lProcess2"/>
    <dgm:cxn modelId="{F8DA31CF-DF1F-492D-8905-6668F2BA6247}" type="presOf" srcId="{872BED58-7284-4FAC-BCC2-058C160334D6}" destId="{705964F0-65A7-433F-B2BD-07360D537F7E}" srcOrd="0" destOrd="0" presId="urn:microsoft.com/office/officeart/2005/8/layout/lProcess2"/>
    <dgm:cxn modelId="{95349EFC-B05C-4CD4-B1A6-30D79358EDB3}" srcId="{61037F50-2D04-4FAE-A368-41BE780E2253}" destId="{396CEC84-ED58-486E-A42D-F56725EB5390}" srcOrd="0" destOrd="0" parTransId="{C7A0A164-4B27-4630-AF7B-AC43B43FC4CE}" sibTransId="{5052F823-90F3-4A91-B555-9FBCAC751C19}"/>
    <dgm:cxn modelId="{63552E4B-777A-4340-AD27-31F79477FF34}" type="presParOf" srcId="{F496232F-45CA-44F3-9A50-76CB0CAD52BA}" destId="{1A4063A5-BE74-4CBF-8FBE-AB63A9E52645}" srcOrd="0" destOrd="0" presId="urn:microsoft.com/office/officeart/2005/8/layout/lProcess2"/>
    <dgm:cxn modelId="{0DEFB7FC-5891-48B2-8D55-8A19F4CC0B4D}" type="presParOf" srcId="{1A4063A5-BE74-4CBF-8FBE-AB63A9E52645}" destId="{887E6163-B214-4142-B728-06791535A18A}" srcOrd="0" destOrd="0" presId="urn:microsoft.com/office/officeart/2005/8/layout/lProcess2"/>
    <dgm:cxn modelId="{3266E4F6-5D58-48B2-802D-58E4A784BB2F}" type="presParOf" srcId="{1A4063A5-BE74-4CBF-8FBE-AB63A9E52645}" destId="{94E87256-E628-40ED-891D-ECACD0DB6F52}" srcOrd="1" destOrd="0" presId="urn:microsoft.com/office/officeart/2005/8/layout/lProcess2"/>
    <dgm:cxn modelId="{A890186A-D834-43EE-9578-6AD161E60077}" type="presParOf" srcId="{1A4063A5-BE74-4CBF-8FBE-AB63A9E52645}" destId="{8C1D2BF9-A871-4D02-BF41-0ECD694C2FFA}" srcOrd="2" destOrd="0" presId="urn:microsoft.com/office/officeart/2005/8/layout/lProcess2"/>
    <dgm:cxn modelId="{53831541-69C6-469C-8D93-64A293346D3C}" type="presParOf" srcId="{8C1D2BF9-A871-4D02-BF41-0ECD694C2FFA}" destId="{7327C5A4-3F15-466D-A315-3AAD453B68B2}" srcOrd="0" destOrd="0" presId="urn:microsoft.com/office/officeart/2005/8/layout/lProcess2"/>
    <dgm:cxn modelId="{7F5E3EE9-BAFD-4544-B707-F8FECA4AAB74}" type="presParOf" srcId="{7327C5A4-3F15-466D-A315-3AAD453B68B2}" destId="{25E9CEA3-C42B-4B0D-9360-2198A6E05585}" srcOrd="0" destOrd="0" presId="urn:microsoft.com/office/officeart/2005/8/layout/lProcess2"/>
    <dgm:cxn modelId="{D0FAAC1D-BA4E-4DDE-98D0-1FA94AC408D0}" type="presParOf" srcId="{F496232F-45CA-44F3-9A50-76CB0CAD52BA}" destId="{9EFF05B1-F6C8-4E75-A86C-2BD5AF11101C}" srcOrd="1" destOrd="0" presId="urn:microsoft.com/office/officeart/2005/8/layout/lProcess2"/>
    <dgm:cxn modelId="{01695259-E349-45F1-A056-D0B40261AFD3}" type="presParOf" srcId="{F496232F-45CA-44F3-9A50-76CB0CAD52BA}" destId="{76C68403-ED01-4D1B-B1E4-C4DFC64303BA}" srcOrd="2" destOrd="0" presId="urn:microsoft.com/office/officeart/2005/8/layout/lProcess2"/>
    <dgm:cxn modelId="{4997957E-DC05-4073-9701-E6A5430AFF96}" type="presParOf" srcId="{76C68403-ED01-4D1B-B1E4-C4DFC64303BA}" destId="{E38C4557-0BCF-4092-8C43-A270DA675022}" srcOrd="0" destOrd="0" presId="urn:microsoft.com/office/officeart/2005/8/layout/lProcess2"/>
    <dgm:cxn modelId="{6DB6FD85-F005-4A0B-AF80-2B32DDEF840C}" type="presParOf" srcId="{76C68403-ED01-4D1B-B1E4-C4DFC64303BA}" destId="{818546CF-F813-4939-B261-0B71F1E00374}" srcOrd="1" destOrd="0" presId="urn:microsoft.com/office/officeart/2005/8/layout/lProcess2"/>
    <dgm:cxn modelId="{19B77096-FDD1-49CB-8360-ADA029893499}" type="presParOf" srcId="{76C68403-ED01-4D1B-B1E4-C4DFC64303BA}" destId="{0120D77C-93DF-479F-BB19-F484B2AE8799}" srcOrd="2" destOrd="0" presId="urn:microsoft.com/office/officeart/2005/8/layout/lProcess2"/>
    <dgm:cxn modelId="{C58B5787-292F-4872-B824-768A49141C38}" type="presParOf" srcId="{0120D77C-93DF-479F-BB19-F484B2AE8799}" destId="{7394F5AD-DA5C-4462-B38F-BAA122A8B863}" srcOrd="0" destOrd="0" presId="urn:microsoft.com/office/officeart/2005/8/layout/lProcess2"/>
    <dgm:cxn modelId="{EEA433E4-5153-4120-9D9A-9AB9197AFF64}" type="presParOf" srcId="{7394F5AD-DA5C-4462-B38F-BAA122A8B863}" destId="{9DD1F11B-1AFB-4699-97D6-158BA9C12CA2}" srcOrd="0" destOrd="0" presId="urn:microsoft.com/office/officeart/2005/8/layout/lProcess2"/>
    <dgm:cxn modelId="{A45E4EB4-CB68-4F9B-AA2B-344DDE42EF99}" type="presParOf" srcId="{F496232F-45CA-44F3-9A50-76CB0CAD52BA}" destId="{6D2329FD-C8E1-4E01-9969-7C64BFEEBC85}" srcOrd="3" destOrd="0" presId="urn:microsoft.com/office/officeart/2005/8/layout/lProcess2"/>
    <dgm:cxn modelId="{842937F3-B8DC-4825-AA20-C962F9DDB85B}" type="presParOf" srcId="{F496232F-45CA-44F3-9A50-76CB0CAD52BA}" destId="{1D941C30-8AEB-4A93-8367-0ACA4C1185E8}" srcOrd="4" destOrd="0" presId="urn:microsoft.com/office/officeart/2005/8/layout/lProcess2"/>
    <dgm:cxn modelId="{A6FD13B8-C7DF-43BB-BB67-517CA8A6F830}" type="presParOf" srcId="{1D941C30-8AEB-4A93-8367-0ACA4C1185E8}" destId="{92C4A0D9-E555-4E2E-AD3E-8A1CF330080A}" srcOrd="0" destOrd="0" presId="urn:microsoft.com/office/officeart/2005/8/layout/lProcess2"/>
    <dgm:cxn modelId="{BDBDDFC1-6717-4173-8738-4406F519295D}" type="presParOf" srcId="{1D941C30-8AEB-4A93-8367-0ACA4C1185E8}" destId="{6A0DB8DF-087B-429E-A48B-96C3A542D0AE}" srcOrd="1" destOrd="0" presId="urn:microsoft.com/office/officeart/2005/8/layout/lProcess2"/>
    <dgm:cxn modelId="{63E6F10B-8532-459B-991C-629CC8740941}" type="presParOf" srcId="{1D941C30-8AEB-4A93-8367-0ACA4C1185E8}" destId="{FB82B266-6E54-48C4-8DDF-3124209CD573}" srcOrd="2" destOrd="0" presId="urn:microsoft.com/office/officeart/2005/8/layout/lProcess2"/>
    <dgm:cxn modelId="{19611994-4D07-4E3D-AC1A-D66330BC649D}" type="presParOf" srcId="{FB82B266-6E54-48C4-8DDF-3124209CD573}" destId="{F46B558E-8A7E-4601-BB1D-599AFBD91555}" srcOrd="0" destOrd="0" presId="urn:microsoft.com/office/officeart/2005/8/layout/lProcess2"/>
    <dgm:cxn modelId="{F44FF682-CE23-40EE-AEE7-3F033F423181}" type="presParOf" srcId="{F46B558E-8A7E-4601-BB1D-599AFBD91555}" destId="{54253A4A-52DE-4BA9-AC4A-477691FD17FA}" srcOrd="0" destOrd="0" presId="urn:microsoft.com/office/officeart/2005/8/layout/lProcess2"/>
    <dgm:cxn modelId="{BBC918EE-0E10-463F-81A9-145F91B4CF5F}" type="presParOf" srcId="{F496232F-45CA-44F3-9A50-76CB0CAD52BA}" destId="{1CAD077D-4D30-4CDF-957A-636CB02352C3}" srcOrd="5" destOrd="0" presId="urn:microsoft.com/office/officeart/2005/8/layout/lProcess2"/>
    <dgm:cxn modelId="{7B9A5360-1A99-4540-87C0-E15290DB19EC}" type="presParOf" srcId="{F496232F-45CA-44F3-9A50-76CB0CAD52BA}" destId="{2E2A697E-DB2D-4B89-A0BE-37B39D07E93A}" srcOrd="6" destOrd="0" presId="urn:microsoft.com/office/officeart/2005/8/layout/lProcess2"/>
    <dgm:cxn modelId="{B5D32559-A307-4A5C-8965-48F556A5D4E8}" type="presParOf" srcId="{2E2A697E-DB2D-4B89-A0BE-37B39D07E93A}" destId="{16D06706-8BBC-419E-B610-F32295815F81}" srcOrd="0" destOrd="0" presId="urn:microsoft.com/office/officeart/2005/8/layout/lProcess2"/>
    <dgm:cxn modelId="{2269639C-4087-43EC-97A6-8C4B6C4391BD}" type="presParOf" srcId="{2E2A697E-DB2D-4B89-A0BE-37B39D07E93A}" destId="{FBBB94C2-A9A3-4314-8DD3-D7B56D330B72}" srcOrd="1" destOrd="0" presId="urn:microsoft.com/office/officeart/2005/8/layout/lProcess2"/>
    <dgm:cxn modelId="{2548BE90-6921-4E53-AAC5-BD955D0B2754}" type="presParOf" srcId="{2E2A697E-DB2D-4B89-A0BE-37B39D07E93A}" destId="{88037287-04F8-4077-B086-E774E12296CC}" srcOrd="2" destOrd="0" presId="urn:microsoft.com/office/officeart/2005/8/layout/lProcess2"/>
    <dgm:cxn modelId="{C5EA6C43-F651-44D5-919D-023F44C7BB3B}" type="presParOf" srcId="{88037287-04F8-4077-B086-E774E12296CC}" destId="{5ADB5F97-2498-4AAF-8192-81ECC44383ED}" srcOrd="0" destOrd="0" presId="urn:microsoft.com/office/officeart/2005/8/layout/lProcess2"/>
    <dgm:cxn modelId="{DF1B7D74-6F41-435B-AFB0-4C0EDAA270EF}" type="presParOf" srcId="{5ADB5F97-2498-4AAF-8192-81ECC44383ED}" destId="{705964F0-65A7-433F-B2BD-07360D537F7E}" srcOrd="0"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7E6163-B214-4142-B728-06791535A18A}">
      <dsp:nvSpPr>
        <dsp:cNvPr id="0" name=""/>
        <dsp:cNvSpPr/>
      </dsp:nvSpPr>
      <dsp:spPr>
        <a:xfrm>
          <a:off x="1469" y="0"/>
          <a:ext cx="1442144" cy="2545941"/>
        </a:xfrm>
        <a:prstGeom prst="roundRect">
          <a:avLst>
            <a:gd name="adj" fmla="val 10000"/>
          </a:avLst>
        </a:prstGeom>
        <a:solidFill>
          <a:schemeClr val="accent3">
            <a:lumMod val="60000"/>
            <a:lumOff val="4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kern="1200">
              <a:solidFill>
                <a:srgbClr val="002060"/>
              </a:solidFill>
            </a:rPr>
            <a:t>Universal Services</a:t>
          </a:r>
        </a:p>
      </dsp:txBody>
      <dsp:txXfrm>
        <a:off x="1469" y="0"/>
        <a:ext cx="1442144" cy="763782"/>
      </dsp:txXfrm>
    </dsp:sp>
    <dsp:sp modelId="{25E9CEA3-C42B-4B0D-9360-2198A6E05585}">
      <dsp:nvSpPr>
        <dsp:cNvPr id="0" name=""/>
        <dsp:cNvSpPr/>
      </dsp:nvSpPr>
      <dsp:spPr>
        <a:xfrm>
          <a:off x="145684" y="763782"/>
          <a:ext cx="1153715" cy="1654861"/>
        </a:xfrm>
        <a:prstGeom prst="roundRect">
          <a:avLst>
            <a:gd name="adj" fmla="val 10000"/>
          </a:avLst>
        </a:prstGeom>
        <a:solidFill>
          <a:schemeClr val="accent3">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GB" sz="1000" kern="1200">
              <a:solidFill>
                <a:srgbClr val="002060"/>
              </a:solidFill>
            </a:rPr>
            <a:t>A Child or young person’s health and developmental needs can be met within universal settings and by single agencies; including low level additional needs</a:t>
          </a:r>
        </a:p>
      </dsp:txBody>
      <dsp:txXfrm>
        <a:off x="179475" y="797573"/>
        <a:ext cx="1086133" cy="1587279"/>
      </dsp:txXfrm>
    </dsp:sp>
    <dsp:sp modelId="{E38C4557-0BCF-4092-8C43-A270DA675022}">
      <dsp:nvSpPr>
        <dsp:cNvPr id="0" name=""/>
        <dsp:cNvSpPr/>
      </dsp:nvSpPr>
      <dsp:spPr>
        <a:xfrm>
          <a:off x="1551775" y="0"/>
          <a:ext cx="1442144" cy="2545941"/>
        </a:xfrm>
        <a:prstGeom prst="roundRect">
          <a:avLst>
            <a:gd name="adj" fmla="val 10000"/>
          </a:avLst>
        </a:prstGeom>
        <a:solidFill>
          <a:schemeClr val="accent4">
            <a:lumMod val="40000"/>
            <a:lumOff val="6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kern="1200">
              <a:solidFill>
                <a:srgbClr val="002060"/>
              </a:solidFill>
            </a:rPr>
            <a:t>Extra Help</a:t>
          </a:r>
        </a:p>
      </dsp:txBody>
      <dsp:txXfrm>
        <a:off x="1551775" y="0"/>
        <a:ext cx="1442144" cy="763782"/>
      </dsp:txXfrm>
    </dsp:sp>
    <dsp:sp modelId="{9DD1F11B-1AFB-4699-97D6-158BA9C12CA2}">
      <dsp:nvSpPr>
        <dsp:cNvPr id="0" name=""/>
        <dsp:cNvSpPr/>
      </dsp:nvSpPr>
      <dsp:spPr>
        <a:xfrm>
          <a:off x="1695989" y="763782"/>
          <a:ext cx="1153715" cy="1654861"/>
        </a:xfrm>
        <a:prstGeom prst="roundRect">
          <a:avLst>
            <a:gd name="adj" fmla="val 10000"/>
          </a:avLst>
        </a:prstGeom>
        <a:solidFill>
          <a:schemeClr val="accent4">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GB" sz="1000" kern="1200">
              <a:solidFill>
                <a:srgbClr val="002060"/>
              </a:solidFill>
            </a:rPr>
            <a:t>Additional needs may be med by more than one universal service and a co-ordinated approach through partners working jointly with families and with their consent</a:t>
          </a:r>
        </a:p>
      </dsp:txBody>
      <dsp:txXfrm>
        <a:off x="1729780" y="797573"/>
        <a:ext cx="1086133" cy="1587279"/>
      </dsp:txXfrm>
    </dsp:sp>
    <dsp:sp modelId="{92C4A0D9-E555-4E2E-AD3E-8A1CF330080A}">
      <dsp:nvSpPr>
        <dsp:cNvPr id="0" name=""/>
        <dsp:cNvSpPr/>
      </dsp:nvSpPr>
      <dsp:spPr>
        <a:xfrm>
          <a:off x="3102080" y="0"/>
          <a:ext cx="1442144" cy="2545941"/>
        </a:xfrm>
        <a:prstGeom prst="roundRect">
          <a:avLst>
            <a:gd name="adj" fmla="val 10000"/>
          </a:avLst>
        </a:prstGeom>
        <a:solidFill>
          <a:srgbClr val="FFC000"/>
        </a:solidFill>
        <a:ln>
          <a:noFill/>
        </a:ln>
        <a:effectLst/>
      </dsp:spPr>
      <dsp:style>
        <a:lnRef idx="0">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kern="1200">
              <a:solidFill>
                <a:srgbClr val="002060"/>
              </a:solidFill>
            </a:rPr>
            <a:t>Family Help</a:t>
          </a:r>
        </a:p>
      </dsp:txBody>
      <dsp:txXfrm>
        <a:off x="3102080" y="0"/>
        <a:ext cx="1442144" cy="763782"/>
      </dsp:txXfrm>
    </dsp:sp>
    <dsp:sp modelId="{54253A4A-52DE-4BA9-AC4A-477691FD17FA}">
      <dsp:nvSpPr>
        <dsp:cNvPr id="0" name=""/>
        <dsp:cNvSpPr/>
      </dsp:nvSpPr>
      <dsp:spPr>
        <a:xfrm>
          <a:off x="3246294" y="763782"/>
          <a:ext cx="1153715" cy="1654861"/>
        </a:xfrm>
        <a:prstGeom prst="roundRect">
          <a:avLst>
            <a:gd name="adj" fmla="val 10000"/>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GB" sz="1000" kern="1200">
              <a:solidFill>
                <a:srgbClr val="002060"/>
              </a:solidFill>
            </a:rPr>
            <a:t>Multi-agency approach required using a Family Help assessment and plan led by a lead practitioner supported by, commissioned and family help services</a:t>
          </a:r>
        </a:p>
      </dsp:txBody>
      <dsp:txXfrm>
        <a:off x="3280085" y="797573"/>
        <a:ext cx="1086133" cy="1587279"/>
      </dsp:txXfrm>
    </dsp:sp>
    <dsp:sp modelId="{16D06706-8BBC-419E-B610-F32295815F81}">
      <dsp:nvSpPr>
        <dsp:cNvPr id="0" name=""/>
        <dsp:cNvSpPr/>
      </dsp:nvSpPr>
      <dsp:spPr>
        <a:xfrm>
          <a:off x="4652385" y="0"/>
          <a:ext cx="1442144" cy="2545941"/>
        </a:xfrm>
        <a:prstGeom prst="roundRect">
          <a:avLst>
            <a:gd name="adj" fmla="val 10000"/>
          </a:avLst>
        </a:prstGeom>
        <a:solidFill>
          <a:srgbClr val="FF0000"/>
        </a:solidFill>
        <a:ln>
          <a:noFill/>
        </a:ln>
        <a:effectLst/>
      </dsp:spPr>
      <dsp:style>
        <a:lnRef idx="0">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kern="1200">
              <a:solidFill>
                <a:srgbClr val="002060"/>
              </a:solidFill>
            </a:rPr>
            <a:t>Child Protection</a:t>
          </a:r>
        </a:p>
      </dsp:txBody>
      <dsp:txXfrm>
        <a:off x="4652385" y="0"/>
        <a:ext cx="1442144" cy="763782"/>
      </dsp:txXfrm>
    </dsp:sp>
    <dsp:sp modelId="{705964F0-65A7-433F-B2BD-07360D537F7E}">
      <dsp:nvSpPr>
        <dsp:cNvPr id="0" name=""/>
        <dsp:cNvSpPr/>
      </dsp:nvSpPr>
      <dsp:spPr>
        <a:xfrm>
          <a:off x="4796600" y="763782"/>
          <a:ext cx="1153715" cy="1654861"/>
        </a:xfrm>
        <a:prstGeom prst="roundRect">
          <a:avLst>
            <a:gd name="adj" fmla="val 10000"/>
          </a:avLst>
        </a:prstGeom>
        <a:solidFill>
          <a:srgbClr val="FF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GB" sz="1000" kern="1200">
              <a:solidFill>
                <a:srgbClr val="002060"/>
              </a:solidFill>
            </a:rPr>
            <a:t>Specialist and high-level interventions involving social workers, multi-agency partitioners and statutory processes to protect the child.</a:t>
          </a:r>
        </a:p>
      </dsp:txBody>
      <dsp:txXfrm>
        <a:off x="4830391" y="797573"/>
        <a:ext cx="1086133" cy="1587279"/>
      </dsp:txXfrm>
    </dsp:sp>
  </dsp:spTree>
</dsp:drawing>
</file>

<file path=ppt/diagrams/layout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85A892-C168-4FAF-955A-E2C93A37B663}" type="datetimeFigureOut">
              <a:rPr lang="en-GB" smtClean="0"/>
              <a:t>26/06/2026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3DCA6A-EF99-4A98-8299-DE48EDC552DD}" type="slidenum">
              <a:rPr lang="en-GB" smtClean="0"/>
              <a:t>‹#›</a:t>
            </a:fld>
            <a:endParaRPr lang="en-GB"/>
          </a:p>
        </p:txBody>
      </p:sp>
    </p:spTree>
    <p:extLst>
      <p:ext uri="{BB962C8B-B14F-4D97-AF65-F5344CB8AC3E}">
        <p14:creationId xmlns:p14="http://schemas.microsoft.com/office/powerpoint/2010/main" val="17873061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B83DCA6A-EF99-4A98-8299-DE48EDC552DD}" type="slidenum">
              <a:rPr lang="en-GB" smtClean="0"/>
              <a:t>1</a:t>
            </a:fld>
            <a:endParaRPr lang="en-GB"/>
          </a:p>
        </p:txBody>
      </p:sp>
    </p:spTree>
    <p:extLst>
      <p:ext uri="{BB962C8B-B14F-4D97-AF65-F5344CB8AC3E}">
        <p14:creationId xmlns:p14="http://schemas.microsoft.com/office/powerpoint/2010/main" val="2904587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GB"/>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254F53D5-3FB5-D647-824E-DCDD17AAB71F}" type="datetimeFigureOut">
              <a:rPr lang="en-US" smtClean="0"/>
              <a:t>6/26/2026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5ECE98-C779-5A43-ABD5-DBF5B9FB8B24}" type="slidenum">
              <a:rPr lang="en-US" smtClean="0"/>
              <a:t>‹#›</a:t>
            </a:fld>
            <a:endParaRPr lang="en-US"/>
          </a:p>
        </p:txBody>
      </p:sp>
    </p:spTree>
    <p:extLst>
      <p:ext uri="{BB962C8B-B14F-4D97-AF65-F5344CB8AC3E}">
        <p14:creationId xmlns:p14="http://schemas.microsoft.com/office/powerpoint/2010/main" val="39080314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254F53D5-3FB5-D647-824E-DCDD17AAB71F}" type="datetimeFigureOut">
              <a:rPr lang="en-US" smtClean="0"/>
              <a:t>6/26/2026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5ECE98-C779-5A43-ABD5-DBF5B9FB8B24}" type="slidenum">
              <a:rPr lang="en-US" smtClean="0"/>
              <a:t>‹#›</a:t>
            </a:fld>
            <a:endParaRPr lang="en-US"/>
          </a:p>
        </p:txBody>
      </p:sp>
    </p:spTree>
    <p:extLst>
      <p:ext uri="{BB962C8B-B14F-4D97-AF65-F5344CB8AC3E}">
        <p14:creationId xmlns:p14="http://schemas.microsoft.com/office/powerpoint/2010/main" val="22096308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254F53D5-3FB5-D647-824E-DCDD17AAB71F}" type="datetimeFigureOut">
              <a:rPr lang="en-US" smtClean="0"/>
              <a:t>6/26/2026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5ECE98-C779-5A43-ABD5-DBF5B9FB8B24}" type="slidenum">
              <a:rPr lang="en-US" smtClean="0"/>
              <a:t>‹#›</a:t>
            </a:fld>
            <a:endParaRPr lang="en-US"/>
          </a:p>
        </p:txBody>
      </p:sp>
    </p:spTree>
    <p:extLst>
      <p:ext uri="{BB962C8B-B14F-4D97-AF65-F5344CB8AC3E}">
        <p14:creationId xmlns:p14="http://schemas.microsoft.com/office/powerpoint/2010/main" val="2914529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254F53D5-3FB5-D647-824E-DCDD17AAB71F}" type="datetimeFigureOut">
              <a:rPr lang="en-US" smtClean="0"/>
              <a:t>6/26/2026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5ECE98-C779-5A43-ABD5-DBF5B9FB8B24}" type="slidenum">
              <a:rPr lang="en-US" smtClean="0"/>
              <a:t>‹#›</a:t>
            </a:fld>
            <a:endParaRPr lang="en-US"/>
          </a:p>
        </p:txBody>
      </p:sp>
    </p:spTree>
    <p:extLst>
      <p:ext uri="{BB962C8B-B14F-4D97-AF65-F5344CB8AC3E}">
        <p14:creationId xmlns:p14="http://schemas.microsoft.com/office/powerpoint/2010/main" val="35396740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3000" b="1" cap="all"/>
            </a:lvl1pPr>
          </a:lstStyle>
          <a:p>
            <a:r>
              <a:rPr lang="en-GB"/>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254F53D5-3FB5-D647-824E-DCDD17AAB71F}" type="datetimeFigureOut">
              <a:rPr lang="en-US" smtClean="0"/>
              <a:t>6/26/2026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5ECE98-C779-5A43-ABD5-DBF5B9FB8B24}" type="slidenum">
              <a:rPr lang="en-US" smtClean="0"/>
              <a:t>‹#›</a:t>
            </a:fld>
            <a:endParaRPr lang="en-US"/>
          </a:p>
        </p:txBody>
      </p:sp>
    </p:spTree>
    <p:extLst>
      <p:ext uri="{BB962C8B-B14F-4D97-AF65-F5344CB8AC3E}">
        <p14:creationId xmlns:p14="http://schemas.microsoft.com/office/powerpoint/2010/main" val="8300928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254F53D5-3FB5-D647-824E-DCDD17AAB71F}" type="datetimeFigureOut">
              <a:rPr lang="en-US" smtClean="0"/>
              <a:t>6/26/2026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5ECE98-C779-5A43-ABD5-DBF5B9FB8B24}" type="slidenum">
              <a:rPr lang="en-US" smtClean="0"/>
              <a:t>‹#›</a:t>
            </a:fld>
            <a:endParaRPr lang="en-US"/>
          </a:p>
        </p:txBody>
      </p:sp>
    </p:spTree>
    <p:extLst>
      <p:ext uri="{BB962C8B-B14F-4D97-AF65-F5344CB8AC3E}">
        <p14:creationId xmlns:p14="http://schemas.microsoft.com/office/powerpoint/2010/main" val="23633201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254F53D5-3FB5-D647-824E-DCDD17AAB71F}" type="datetimeFigureOut">
              <a:rPr lang="en-US" smtClean="0"/>
              <a:t>6/26/2026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5ECE98-C779-5A43-ABD5-DBF5B9FB8B24}" type="slidenum">
              <a:rPr lang="en-US" smtClean="0"/>
              <a:t>‹#›</a:t>
            </a:fld>
            <a:endParaRPr lang="en-US"/>
          </a:p>
        </p:txBody>
      </p:sp>
    </p:spTree>
    <p:extLst>
      <p:ext uri="{BB962C8B-B14F-4D97-AF65-F5344CB8AC3E}">
        <p14:creationId xmlns:p14="http://schemas.microsoft.com/office/powerpoint/2010/main" val="322383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254F53D5-3FB5-D647-824E-DCDD17AAB71F}" type="datetimeFigureOut">
              <a:rPr lang="en-US" smtClean="0"/>
              <a:t>6/26/2026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5ECE98-C779-5A43-ABD5-DBF5B9FB8B24}" type="slidenum">
              <a:rPr lang="en-US" smtClean="0"/>
              <a:t>‹#›</a:t>
            </a:fld>
            <a:endParaRPr lang="en-US"/>
          </a:p>
        </p:txBody>
      </p:sp>
    </p:spTree>
    <p:extLst>
      <p:ext uri="{BB962C8B-B14F-4D97-AF65-F5344CB8AC3E}">
        <p14:creationId xmlns:p14="http://schemas.microsoft.com/office/powerpoint/2010/main" val="37588203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4F53D5-3FB5-D647-824E-DCDD17AAB71F}" type="datetimeFigureOut">
              <a:rPr lang="en-US" smtClean="0"/>
              <a:t>6/26/2026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5ECE98-C779-5A43-ABD5-DBF5B9FB8B24}" type="slidenum">
              <a:rPr lang="en-US" smtClean="0"/>
              <a:t>‹#›</a:t>
            </a:fld>
            <a:endParaRPr lang="en-US"/>
          </a:p>
        </p:txBody>
      </p:sp>
    </p:spTree>
    <p:extLst>
      <p:ext uri="{BB962C8B-B14F-4D97-AF65-F5344CB8AC3E}">
        <p14:creationId xmlns:p14="http://schemas.microsoft.com/office/powerpoint/2010/main" val="28023143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1500" b="1"/>
            </a:lvl1pPr>
          </a:lstStyle>
          <a:p>
            <a:r>
              <a:rPr lang="en-GB"/>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GB"/>
              <a:t>Click to edit Master text styles</a:t>
            </a:r>
          </a:p>
        </p:txBody>
      </p:sp>
      <p:sp>
        <p:nvSpPr>
          <p:cNvPr id="5" name="Date Placeholder 4"/>
          <p:cNvSpPr>
            <a:spLocks noGrp="1"/>
          </p:cNvSpPr>
          <p:nvPr>
            <p:ph type="dt" sz="half" idx="10"/>
          </p:nvPr>
        </p:nvSpPr>
        <p:spPr/>
        <p:txBody>
          <a:bodyPr/>
          <a:lstStyle/>
          <a:p>
            <a:fld id="{254F53D5-3FB5-D647-824E-DCDD17AAB71F}" type="datetimeFigureOut">
              <a:rPr lang="en-US" smtClean="0"/>
              <a:t>6/26/2026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5ECE98-C779-5A43-ABD5-DBF5B9FB8B24}" type="slidenum">
              <a:rPr lang="en-US" smtClean="0"/>
              <a:t>‹#›</a:t>
            </a:fld>
            <a:endParaRPr lang="en-US"/>
          </a:p>
        </p:txBody>
      </p:sp>
    </p:spTree>
    <p:extLst>
      <p:ext uri="{BB962C8B-B14F-4D97-AF65-F5344CB8AC3E}">
        <p14:creationId xmlns:p14="http://schemas.microsoft.com/office/powerpoint/2010/main" val="1994237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1500" b="1"/>
            </a:lvl1pPr>
          </a:lstStyle>
          <a:p>
            <a:r>
              <a:rPr lang="en-GB"/>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a:t>Click icon to add picture</a:t>
            </a:r>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GB"/>
              <a:t>Click to edit Master text styles</a:t>
            </a:r>
          </a:p>
        </p:txBody>
      </p:sp>
      <p:sp>
        <p:nvSpPr>
          <p:cNvPr id="5" name="Date Placeholder 4"/>
          <p:cNvSpPr>
            <a:spLocks noGrp="1"/>
          </p:cNvSpPr>
          <p:nvPr>
            <p:ph type="dt" sz="half" idx="10"/>
          </p:nvPr>
        </p:nvSpPr>
        <p:spPr/>
        <p:txBody>
          <a:bodyPr/>
          <a:lstStyle/>
          <a:p>
            <a:fld id="{254F53D5-3FB5-D647-824E-DCDD17AAB71F}" type="datetimeFigureOut">
              <a:rPr lang="en-US" smtClean="0"/>
              <a:t>6/26/2026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5ECE98-C779-5A43-ABD5-DBF5B9FB8B24}" type="slidenum">
              <a:rPr lang="en-US" smtClean="0"/>
              <a:t>‹#›</a:t>
            </a:fld>
            <a:endParaRPr lang="en-US"/>
          </a:p>
        </p:txBody>
      </p:sp>
    </p:spTree>
    <p:extLst>
      <p:ext uri="{BB962C8B-B14F-4D97-AF65-F5344CB8AC3E}">
        <p14:creationId xmlns:p14="http://schemas.microsoft.com/office/powerpoint/2010/main" val="22212901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8"/>
            <a:ext cx="8229600" cy="857250"/>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254F53D5-3FB5-D647-824E-DCDD17AAB71F}" type="datetimeFigureOut">
              <a:rPr lang="en-US" smtClean="0"/>
              <a:t>6/26/2026</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005ECE98-C779-5A43-ABD5-DBF5B9FB8B24}" type="slidenum">
              <a:rPr lang="en-US" smtClean="0"/>
              <a:t>‹#›</a:t>
            </a:fld>
            <a:endParaRPr lang="en-US"/>
          </a:p>
        </p:txBody>
      </p:sp>
      <p:sp>
        <p:nvSpPr>
          <p:cNvPr id="8" name="TextBox 7">
            <a:extLst>
              <a:ext uri="{FF2B5EF4-FFF2-40B4-BE49-F238E27FC236}">
                <a16:creationId xmlns:a16="http://schemas.microsoft.com/office/drawing/2014/main" id="{BDDD6130-27CD-672C-2CCA-7CE8B524DACF}"/>
              </a:ext>
            </a:extLst>
          </p:cNvPr>
          <p:cNvSpPr txBox="1"/>
          <p:nvPr userDrawn="1">
            <p:extLst>
              <p:ext uri="{1162E1C5-73C7-4A58-AE30-91384D911F3F}">
                <p184:classification xmlns:p184="http://schemas.microsoft.com/office/powerpoint/2018/4/main" val="ftr"/>
              </p:ext>
            </p:extLst>
          </p:nvPr>
        </p:nvSpPr>
        <p:spPr>
          <a:xfrm>
            <a:off x="4228275" y="4897120"/>
            <a:ext cx="730250" cy="182880"/>
          </a:xfrm>
          <a:prstGeom prst="rect">
            <a:avLst/>
          </a:prstGeom>
        </p:spPr>
        <p:txBody>
          <a:bodyPr horzOverflow="overflow" lIns="0" tIns="0" rIns="0" bIns="0">
            <a:spAutoFit/>
          </a:bodyPr>
          <a:lstStyle/>
          <a:p>
            <a:pPr algn="l"/>
            <a:r>
              <a:rPr lang="en-GB" sz="1200">
                <a:solidFill>
                  <a:srgbClr val="003EC8">
                    <a:alpha val="50000"/>
                  </a:srgbClr>
                </a:solidFill>
                <a:latin typeface="Arial" panose="020B0604020202020204" pitchFamily="34" charset="0"/>
                <a:cs typeface="Arial" panose="020B0604020202020204" pitchFamily="34" charset="0"/>
              </a:rPr>
              <a:t>OFFICIAL</a:t>
            </a:r>
          </a:p>
        </p:txBody>
      </p:sp>
    </p:spTree>
    <p:extLst>
      <p:ext uri="{BB962C8B-B14F-4D97-AF65-F5344CB8AC3E}">
        <p14:creationId xmlns:p14="http://schemas.microsoft.com/office/powerpoint/2010/main" val="6311612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429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342900" rtl="0" eaLnBrk="1" latinLnBrk="0" hangingPunct="1">
        <a:spcBef>
          <a:spcPct val="20000"/>
        </a:spcBef>
        <a:buFont typeface="Arial"/>
        <a:buChar char="•"/>
        <a:defRPr sz="2400" kern="1200">
          <a:solidFill>
            <a:schemeClr val="tx1"/>
          </a:solidFill>
          <a:latin typeface="+mn-lt"/>
          <a:ea typeface="+mn-ea"/>
          <a:cs typeface="+mn-cs"/>
        </a:defRPr>
      </a:lvl1pPr>
      <a:lvl2pPr marL="557213" indent="-214313" algn="l" defTabSz="342900" rtl="0" eaLnBrk="1" latinLnBrk="0" hangingPunct="1">
        <a:spcBef>
          <a:spcPct val="20000"/>
        </a:spcBef>
        <a:buFont typeface="Arial"/>
        <a:buChar char="–"/>
        <a:defRPr sz="2100" kern="1200">
          <a:solidFill>
            <a:schemeClr val="tx1"/>
          </a:solidFill>
          <a:latin typeface="+mn-lt"/>
          <a:ea typeface="+mn-ea"/>
          <a:cs typeface="+mn-cs"/>
        </a:defRPr>
      </a:lvl2pPr>
      <a:lvl3pPr marL="857250" indent="-171450" algn="l" defTabSz="342900" rtl="0" eaLnBrk="1" latinLnBrk="0" hangingPunct="1">
        <a:spcBef>
          <a:spcPct val="20000"/>
        </a:spcBef>
        <a:buFont typeface="Arial"/>
        <a:buChar char="•"/>
        <a:defRPr sz="1800" kern="1200">
          <a:solidFill>
            <a:schemeClr val="tx1"/>
          </a:solidFill>
          <a:latin typeface="+mn-lt"/>
          <a:ea typeface="+mn-ea"/>
          <a:cs typeface="+mn-cs"/>
        </a:defRPr>
      </a:lvl3pPr>
      <a:lvl4pPr marL="1200150" indent="-171450" algn="l" defTabSz="342900" rtl="0" eaLnBrk="1" latinLnBrk="0" hangingPunct="1">
        <a:spcBef>
          <a:spcPct val="20000"/>
        </a:spcBef>
        <a:buFont typeface="Arial"/>
        <a:buChar char="–"/>
        <a:defRPr sz="1500" kern="1200">
          <a:solidFill>
            <a:schemeClr val="tx1"/>
          </a:solidFill>
          <a:latin typeface="+mn-lt"/>
          <a:ea typeface="+mn-ea"/>
          <a:cs typeface="+mn-cs"/>
        </a:defRPr>
      </a:lvl4pPr>
      <a:lvl5pPr marL="1543050" indent="-171450" algn="l" defTabSz="342900" rtl="0" eaLnBrk="1" latinLnBrk="0" hangingPunct="1">
        <a:spcBef>
          <a:spcPct val="20000"/>
        </a:spcBef>
        <a:buFont typeface="Arial"/>
        <a:buChar char="»"/>
        <a:defRPr sz="1500" kern="1200">
          <a:solidFill>
            <a:schemeClr val="tx1"/>
          </a:solidFill>
          <a:latin typeface="+mn-lt"/>
          <a:ea typeface="+mn-ea"/>
          <a:cs typeface="+mn-cs"/>
        </a:defRPr>
      </a:lvl5pPr>
      <a:lvl6pPr marL="1885950" indent="-17145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228850" indent="-17145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571750" indent="-171450" algn="l" defTabSz="342900" rtl="0" eaLnBrk="1" latinLnBrk="0" hangingPunct="1">
        <a:spcBef>
          <a:spcPct val="20000"/>
        </a:spcBef>
        <a:buFont typeface="Arial"/>
        <a:buChar char="•"/>
        <a:defRPr sz="1500" kern="1200">
          <a:solidFill>
            <a:schemeClr val="tx1"/>
          </a:solidFill>
          <a:latin typeface="+mn-lt"/>
          <a:ea typeface="+mn-ea"/>
          <a:cs typeface="+mn-cs"/>
        </a:defRPr>
      </a:lvl8pPr>
      <a:lvl9pPr marL="2914650" indent="-171450" algn="l" defTabSz="342900" rtl="0" eaLnBrk="1" latinLnBrk="0" hangingPunct="1">
        <a:spcBef>
          <a:spcPct val="20000"/>
        </a:spcBef>
        <a:buFont typeface="Arial"/>
        <a:buChar char="•"/>
        <a:defRPr sz="1500" kern="1200">
          <a:solidFill>
            <a:schemeClr val="tx1"/>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gov.uk/government/publications/working-together-to-safeguard-children" TargetMode="External"/><Relationship Id="rId2" Type="http://schemas.openxmlformats.org/officeDocument/2006/relationships/hyperlink" Target="https://www.cescp.org.uk/ce-scp-multi-agency-toolkit/ce-scp-multi-agency-toolkit.aspx"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cheshireeast.gov.uk/livewell/local-offer-for-children-with-sen-and-disabilities/what-is-the-local-offer/local-offer.aspx"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8" Type="http://schemas.openxmlformats.org/officeDocument/2006/relationships/hyperlink" Target="https://www.cheshireeast.gov.uk/livewell/staying-safe/keeping-adults-safe/concerned-about-an-adult.aspx" TargetMode="External"/><Relationship Id="rId3" Type="http://schemas.openxmlformats.org/officeDocument/2006/relationships/hyperlink" Target="https://www.cescp.org.uk/professionals/neglect.aspx" TargetMode="External"/><Relationship Id="rId7" Type="http://schemas.openxmlformats.org/officeDocument/2006/relationships/image" Target="../media/image4.png"/><Relationship Id="rId2" Type="http://schemas.openxmlformats.org/officeDocument/2006/relationships/hyperlink" Target="https://www.cescp.org.uk/professionals/sarc-rasasc.aspx" TargetMode="External"/><Relationship Id="rId1" Type="http://schemas.openxmlformats.org/officeDocument/2006/relationships/slideLayout" Target="../slideLayouts/slideLayout6.xml"/><Relationship Id="rId6" Type="http://schemas.openxmlformats.org/officeDocument/2006/relationships/hyperlink" Target="https://www.cheshireeast.gov.uk/livewell/care-and-support-for-children/services-from-childrens-social-care/cared-for-children/special-guardianship-support.aspx" TargetMode="External"/><Relationship Id="rId5" Type="http://schemas.openxmlformats.org/officeDocument/2006/relationships/hyperlink" Target="https://www.cheshireeast.gov.uk/livewell/looking-after-someone/young-carers/young-carers-support.aspx" TargetMode="External"/><Relationship Id="rId10" Type="http://schemas.openxmlformats.org/officeDocument/2006/relationships/hyperlink" Target="https://www.cheshireeast.gov.uk/livewell/local-offer-for-children-with-sen-and-disabilities/care/support-for-children-with-disabilities.aspx" TargetMode="External"/><Relationship Id="rId4" Type="http://schemas.openxmlformats.org/officeDocument/2006/relationships/hyperlink" Target="https://www.cescp.org.uk/professionals/contextual-safeguarding.aspx" TargetMode="External"/><Relationship Id="rId9" Type="http://schemas.openxmlformats.org/officeDocument/2006/relationships/hyperlink" Target="https://www.cheshireeast.gov.uk/livewell/staying-safe/domestic-abuse-and-sexual-violence/domestic-abuse-getting-help.aspx"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mailto:monkscoppenhallchildrenscentreadmin@cheshireeast.gov.uk" TargetMode="External"/><Relationship Id="rId7" Type="http://schemas.openxmlformats.org/officeDocument/2006/relationships/hyperlink" Target="mailto:Oakencloughfamilyhub@cheshireeast.gov.uk" TargetMode="External"/><Relationship Id="rId2" Type="http://schemas.openxmlformats.org/officeDocument/2006/relationships/hyperlink" Target="mailto:congletonfamilyhub@cheshireeast.gov.uk" TargetMode="External"/><Relationship Id="rId1" Type="http://schemas.openxmlformats.org/officeDocument/2006/relationships/slideLayout" Target="../slideLayouts/slideLayout6.xml"/><Relationship Id="rId6" Type="http://schemas.openxmlformats.org/officeDocument/2006/relationships/hyperlink" Target="mailto:ashgrovefamilyhub@cheshireeast.gov.uk" TargetMode="External"/><Relationship Id="rId5" Type="http://schemas.openxmlformats.org/officeDocument/2006/relationships/hyperlink" Target="mailto:oaktreefamilyhub@cheshireeast.gov.uk" TargetMode="External"/><Relationship Id="rId4" Type="http://schemas.openxmlformats.org/officeDocument/2006/relationships/hyperlink" Target="mailto:NWCCAdmin@cheshireeast.gov.uk"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s://www.changegrowlive.org/young-people" TargetMode="External"/><Relationship Id="rId2" Type="http://schemas.openxmlformats.org/officeDocument/2006/relationships/hyperlink" Target="https://www.changegrowlive.org/advice-info/alcohol-drugs" TargetMode="External"/><Relationship Id="rId1" Type="http://schemas.openxmlformats.org/officeDocument/2006/relationships/slideLayout" Target="../slideLayouts/slideLayout6.xml"/><Relationship Id="rId5" Type="http://schemas.openxmlformats.org/officeDocument/2006/relationships/image" Target="../media/image6.png"/><Relationship Id="rId4" Type="http://schemas.openxmlformats.org/officeDocument/2006/relationships/image" Target="../media/image5.png"/></Relationships>
</file>

<file path=ppt/slides/_rels/slide17.xml.rels><?xml version="1.0" encoding="UTF-8" standalone="yes"?>
<Relationships xmlns="http://schemas.openxmlformats.org/package/2006/relationships"><Relationship Id="rId8" Type="http://schemas.openxmlformats.org/officeDocument/2006/relationships/hyperlink" Target="https://cheshireeastch.trixonline.co.uk/chapter/whistleblowing-or-raising-concerns-at-work" TargetMode="External"/><Relationship Id="rId3" Type="http://schemas.openxmlformats.org/officeDocument/2006/relationships/hyperlink" Target="https://www.legislation.gov.uk/ukpga/1989/41/section/47" TargetMode="External"/><Relationship Id="rId7" Type="http://schemas.openxmlformats.org/officeDocument/2006/relationships/hyperlink" Target="https://www.cheshireeast.gov.uk/livewell/care-and-support-for-children/are-you-concerned-about-a-child/cheshire-east-consultation-service-checs/safeguarding-service.aspx#LADO" TargetMode="External"/><Relationship Id="rId2" Type="http://schemas.openxmlformats.org/officeDocument/2006/relationships/hyperlink" Target="https://www.legislation.gov.uk/ukpga/1989/41/section/17/2016-04-06" TargetMode="External"/><Relationship Id="rId1" Type="http://schemas.openxmlformats.org/officeDocument/2006/relationships/slideLayout" Target="../slideLayouts/slideLayout6.xml"/><Relationship Id="rId6" Type="http://schemas.openxmlformats.org/officeDocument/2006/relationships/hyperlink" Target="https://www.gov.uk/government/publications/working-together-to-safeguard-children--2" TargetMode="External"/><Relationship Id="rId5" Type="http://schemas.openxmlformats.org/officeDocument/2006/relationships/hyperlink" Target="https://www.legislation.gov.uk/ukpga/1989/41/part/III/crossheading/provision-of-accommodation-for-children" TargetMode="External"/><Relationship Id="rId4" Type="http://schemas.openxmlformats.org/officeDocument/2006/relationships/hyperlink" Target="https://www.legislation.gov.uk/ukpga/1989/41/section/31"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gov.uk/government/publications/working-together-to-safeguard-children" TargetMode="External"/><Relationship Id="rId2" Type="http://schemas.openxmlformats.org/officeDocument/2006/relationships/hyperlink" Target="https://childrenandfamiliesportal.cheshireeast.gov.uk/web/portal/pages/home"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3" Type="http://schemas.openxmlformats.org/officeDocument/2006/relationships/hyperlink" Target="mailto:partnershipfamilyhelp@cheshireeast.gov.uk" TargetMode="External"/><Relationship Id="rId2" Type="http://schemas.openxmlformats.org/officeDocument/2006/relationships/hyperlink" Target="https://www.cheshireeast.gov.uk/livewell/care-and-support-for-children/services-from-childrens-social-care/early-help/early-help-forms-and-support-for-professionals.aspx"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5" name="Subtitle 4">
            <a:extLst>
              <a:ext uri="{FF2B5EF4-FFF2-40B4-BE49-F238E27FC236}">
                <a16:creationId xmlns:a16="http://schemas.microsoft.com/office/drawing/2014/main" id="{C6623A66-C9B2-D541-A7B3-6C1E01FD4CC5}"/>
              </a:ext>
            </a:extLst>
          </p:cNvPr>
          <p:cNvSpPr>
            <a:spLocks noGrp="1"/>
          </p:cNvSpPr>
          <p:nvPr>
            <p:ph type="subTitle" idx="1"/>
          </p:nvPr>
        </p:nvSpPr>
        <p:spPr>
          <a:xfrm>
            <a:off x="726896" y="2649604"/>
            <a:ext cx="4220008" cy="411480"/>
          </a:xfrm>
        </p:spPr>
        <p:txBody>
          <a:bodyPr>
            <a:normAutofit fontScale="85000" lnSpcReduction="10000"/>
          </a:bodyPr>
          <a:lstStyle/>
          <a:p>
            <a:pPr algn="l"/>
            <a:r>
              <a:rPr lang="en-GB" sz="2000" b="1">
                <a:solidFill>
                  <a:schemeClr val="bg1"/>
                </a:solidFill>
                <a:latin typeface="Calibri" panose="020F0502020204030204" pitchFamily="34" charset="0"/>
                <a:ea typeface="Calibri" panose="020F0502020204030204" pitchFamily="34" charset="0"/>
              </a:rPr>
              <a:t>Multi Agency Continuum of Need Guidance</a:t>
            </a:r>
            <a:endParaRPr lang="en-US" sz="2000">
              <a:solidFill>
                <a:schemeClr val="bg1"/>
              </a:solidFill>
              <a:latin typeface=""/>
            </a:endParaRPr>
          </a:p>
        </p:txBody>
      </p:sp>
      <p:sp>
        <p:nvSpPr>
          <p:cNvPr id="8" name="Rounded Rectangle 7">
            <a:extLst>
              <a:ext uri="{FF2B5EF4-FFF2-40B4-BE49-F238E27FC236}">
                <a16:creationId xmlns:a16="http://schemas.microsoft.com/office/drawing/2014/main" id="{6F4F28E7-DDF4-1DA4-97EB-3B36CA141B74}"/>
              </a:ext>
            </a:extLst>
          </p:cNvPr>
          <p:cNvSpPr/>
          <p:nvPr/>
        </p:nvSpPr>
        <p:spPr>
          <a:xfrm>
            <a:off x="685800" y="1605600"/>
            <a:ext cx="4951800" cy="1084637"/>
          </a:xfrm>
          <a:prstGeom prst="roundRect">
            <a:avLst/>
          </a:prstGeom>
          <a:solidFill>
            <a:srgbClr val="F2973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259220CB-826B-F75A-2D8A-EB40CF89ADA4}"/>
              </a:ext>
            </a:extLst>
          </p:cNvPr>
          <p:cNvSpPr>
            <a:spLocks noGrp="1"/>
          </p:cNvSpPr>
          <p:nvPr>
            <p:ph type="ctrTitle"/>
          </p:nvPr>
        </p:nvSpPr>
        <p:spPr>
          <a:xfrm>
            <a:off x="726896" y="1769139"/>
            <a:ext cx="5239800" cy="724757"/>
          </a:xfrm>
        </p:spPr>
        <p:txBody>
          <a:bodyPr>
            <a:noAutofit/>
          </a:bodyPr>
          <a:lstStyle/>
          <a:p>
            <a:pPr algn="l"/>
            <a:r>
              <a:rPr lang="en-GB" sz="2400" b="1">
                <a:solidFill>
                  <a:schemeClr val="bg1"/>
                </a:solidFill>
                <a:latin typeface="Calibri" panose="020F0502020204030204" pitchFamily="34" charset="0"/>
                <a:ea typeface="Calibri" panose="020F0502020204030204" pitchFamily="34" charset="0"/>
              </a:rPr>
              <a:t>Right Help, Right Time</a:t>
            </a:r>
            <a:br>
              <a:rPr lang="en-GB" sz="2400" b="1">
                <a:solidFill>
                  <a:schemeClr val="bg1"/>
                </a:solidFill>
                <a:latin typeface="Calibri" panose="020F0502020204030204" pitchFamily="34" charset="0"/>
                <a:ea typeface="Calibri" panose="020F0502020204030204" pitchFamily="34" charset="0"/>
              </a:rPr>
            </a:br>
            <a:r>
              <a:rPr lang="en-GB" sz="2400" b="1">
                <a:solidFill>
                  <a:schemeClr val="bg1"/>
                </a:solidFill>
                <a:latin typeface="Calibri" panose="020F0502020204030204" pitchFamily="34" charset="0"/>
                <a:ea typeface="Calibri" panose="020F0502020204030204" pitchFamily="34" charset="0"/>
              </a:rPr>
              <a:t>Delivering effective support  for children and families in Cheshire East</a:t>
            </a:r>
            <a:endParaRPr lang="en-US" sz="2400" b="1">
              <a:solidFill>
                <a:schemeClr val="bg1"/>
              </a:solidFill>
              <a:latin typeface=""/>
            </a:endParaRPr>
          </a:p>
        </p:txBody>
      </p:sp>
    </p:spTree>
    <p:extLst>
      <p:ext uri="{BB962C8B-B14F-4D97-AF65-F5344CB8AC3E}">
        <p14:creationId xmlns:p14="http://schemas.microsoft.com/office/powerpoint/2010/main" val="22106231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AF8CE54-0619-14F4-A3F8-C8DF1369BC23}"/>
              </a:ext>
            </a:extLst>
          </p:cNvPr>
          <p:cNvSpPr>
            <a:spLocks noGrp="1"/>
          </p:cNvSpPr>
          <p:nvPr>
            <p:ph idx="1"/>
          </p:nvPr>
        </p:nvSpPr>
        <p:spPr>
          <a:xfrm>
            <a:off x="454532" y="1028701"/>
            <a:ext cx="3586790" cy="3394472"/>
          </a:xfrm>
        </p:spPr>
        <p:txBody>
          <a:bodyPr>
            <a:noAutofit/>
          </a:bodyPr>
          <a:lstStyle/>
          <a:p>
            <a:pPr marL="0" indent="0">
              <a:spcBef>
                <a:spcPts val="0"/>
              </a:spcBef>
              <a:buNone/>
            </a:pPr>
            <a:r>
              <a:rPr lang="en-GB" sz="1100"/>
              <a:t>We have a suite of screening tools </a:t>
            </a:r>
            <a:r>
              <a:rPr lang="en-GB" sz="1100">
                <a:hlinkClick r:id="rId2"/>
              </a:rPr>
              <a:t>https://www.cescp.org.uk/ce-scp-multi-agency-toolkit/ce-scp-multi-agency-toolkit.aspx</a:t>
            </a:r>
            <a:r>
              <a:rPr lang="en-GB" sz="1100"/>
              <a:t> which may also help you to identify the level of need, the best pathway of support, and the interventions you can provide for children, young people and families.</a:t>
            </a:r>
          </a:p>
          <a:p>
            <a:pPr marL="0" indent="0">
              <a:spcBef>
                <a:spcPts val="0"/>
              </a:spcBef>
              <a:buNone/>
            </a:pPr>
            <a:endParaRPr lang="en-GB" sz="1100"/>
          </a:p>
          <a:p>
            <a:pPr marL="0" indent="0">
              <a:spcBef>
                <a:spcPts val="0"/>
              </a:spcBef>
              <a:buNone/>
            </a:pPr>
            <a:r>
              <a:rPr lang="en-GB" sz="1100"/>
              <a:t>Practitioners’ decision making needs to be led by evidenced-based screening and assessment of what the child or young person is experiencing, their lived experience, and the impact of their carers’ behaviour on them. This approach is supported by Working Together 2026. </a:t>
            </a:r>
            <a:r>
              <a:rPr lang="en-GB" sz="1100">
                <a:hlinkClick r:id="rId3"/>
              </a:rPr>
              <a:t>https://www.gov.uk/government/publications/working-together-to-safeguard-children</a:t>
            </a:r>
            <a:r>
              <a:rPr lang="en-GB" sz="1100"/>
              <a:t> </a:t>
            </a:r>
          </a:p>
          <a:p>
            <a:pPr marL="0" indent="0">
              <a:spcBef>
                <a:spcPts val="0"/>
              </a:spcBef>
              <a:buNone/>
            </a:pPr>
            <a:r>
              <a:rPr lang="en-GB" sz="1100"/>
              <a:t>For this to happen, all professionals who have contact with children, young people and families have a responsibility to recognise issues as early as possible and assess what support may be required.</a:t>
            </a:r>
          </a:p>
          <a:p>
            <a:pPr marL="0" indent="0">
              <a:spcBef>
                <a:spcPts val="0"/>
              </a:spcBef>
              <a:buNone/>
            </a:pPr>
            <a:r>
              <a:rPr lang="en-GB" sz="1100"/>
              <a:t> </a:t>
            </a:r>
            <a:endParaRPr lang="en-GB" sz="800"/>
          </a:p>
        </p:txBody>
      </p:sp>
      <p:sp>
        <p:nvSpPr>
          <p:cNvPr id="4" name="Rounded Rectangle 3">
            <a:extLst>
              <a:ext uri="{FF2B5EF4-FFF2-40B4-BE49-F238E27FC236}">
                <a16:creationId xmlns:a16="http://schemas.microsoft.com/office/drawing/2014/main" id="{CDA9024B-3034-4FAF-6F2D-9141092DF187}"/>
              </a:ext>
            </a:extLst>
          </p:cNvPr>
          <p:cNvSpPr/>
          <p:nvPr/>
        </p:nvSpPr>
        <p:spPr>
          <a:xfrm>
            <a:off x="454532" y="438122"/>
            <a:ext cx="3586790" cy="451879"/>
          </a:xfrm>
          <a:prstGeom prst="roundRect">
            <a:avLst/>
          </a:prstGeom>
          <a:solidFill>
            <a:srgbClr val="2AADE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itle 3">
            <a:extLst>
              <a:ext uri="{FF2B5EF4-FFF2-40B4-BE49-F238E27FC236}">
                <a16:creationId xmlns:a16="http://schemas.microsoft.com/office/drawing/2014/main" id="{81DE0DEE-E611-1887-98A8-928015A81247}"/>
              </a:ext>
            </a:extLst>
          </p:cNvPr>
          <p:cNvSpPr txBox="1">
            <a:spLocks/>
          </p:cNvSpPr>
          <p:nvPr/>
        </p:nvSpPr>
        <p:spPr>
          <a:xfrm>
            <a:off x="485355" y="427848"/>
            <a:ext cx="4151960" cy="451879"/>
          </a:xfrm>
          <a:prstGeom prst="rect">
            <a:avLst/>
          </a:prstGeom>
        </p:spPr>
        <p:txBody>
          <a:bodyPr vert="horz" lIns="91440" tIns="45720" rIns="91440" bIns="45720" rtlCol="0" anchor="ctr">
            <a:noAutofit/>
          </a:bodyPr>
          <a:lstStyle>
            <a:lvl1pPr algn="ctr" defTabSz="342900" rtl="0" eaLnBrk="1" latinLnBrk="0" hangingPunct="1">
              <a:spcBef>
                <a:spcPct val="0"/>
              </a:spcBef>
              <a:buNone/>
              <a:defRPr sz="3300" kern="1200">
                <a:solidFill>
                  <a:schemeClr val="tx1"/>
                </a:solidFill>
                <a:latin typeface="+mj-lt"/>
                <a:ea typeface="+mj-ea"/>
                <a:cs typeface="+mj-cs"/>
              </a:defRPr>
            </a:lvl1pPr>
          </a:lstStyle>
          <a:p>
            <a:pPr algn="l"/>
            <a:r>
              <a:rPr lang="en-US" sz="2400" b="1">
                <a:solidFill>
                  <a:schemeClr val="bg1"/>
                </a:solidFill>
                <a:latin typeface=""/>
              </a:rPr>
              <a:t>Right Help, Right Time</a:t>
            </a:r>
          </a:p>
        </p:txBody>
      </p:sp>
      <p:sp>
        <p:nvSpPr>
          <p:cNvPr id="8" name="Content Placeholder 2">
            <a:extLst>
              <a:ext uri="{FF2B5EF4-FFF2-40B4-BE49-F238E27FC236}">
                <a16:creationId xmlns:a16="http://schemas.microsoft.com/office/drawing/2014/main" id="{C3E26E13-2C63-E844-66C1-03791DD98599}"/>
              </a:ext>
            </a:extLst>
          </p:cNvPr>
          <p:cNvSpPr txBox="1">
            <a:spLocks/>
          </p:cNvSpPr>
          <p:nvPr/>
        </p:nvSpPr>
        <p:spPr>
          <a:xfrm>
            <a:off x="4449538" y="1028701"/>
            <a:ext cx="3404506" cy="3394472"/>
          </a:xfrm>
          <a:prstGeom prst="rect">
            <a:avLst/>
          </a:prstGeom>
        </p:spPr>
        <p:txBody>
          <a:bodyPr vert="horz" lIns="91440" tIns="45720" rIns="91440" bIns="45720" rtlCol="0">
            <a:noAutofit/>
          </a:bodyPr>
          <a:lstStyle>
            <a:lvl1pPr marL="257175" indent="-257175" algn="l" defTabSz="342900" rtl="0" eaLnBrk="1" latinLnBrk="0" hangingPunct="1">
              <a:spcBef>
                <a:spcPct val="20000"/>
              </a:spcBef>
              <a:buFont typeface="Arial"/>
              <a:buChar char="•"/>
              <a:defRPr sz="2400" kern="1200">
                <a:solidFill>
                  <a:schemeClr val="tx1"/>
                </a:solidFill>
                <a:latin typeface="+mn-lt"/>
                <a:ea typeface="+mn-ea"/>
                <a:cs typeface="+mn-cs"/>
              </a:defRPr>
            </a:lvl1pPr>
            <a:lvl2pPr marL="557213" indent="-214313" algn="l" defTabSz="342900" rtl="0" eaLnBrk="1" latinLnBrk="0" hangingPunct="1">
              <a:spcBef>
                <a:spcPct val="20000"/>
              </a:spcBef>
              <a:buFont typeface="Arial"/>
              <a:buChar char="–"/>
              <a:defRPr sz="2100" kern="1200">
                <a:solidFill>
                  <a:schemeClr val="tx1"/>
                </a:solidFill>
                <a:latin typeface="+mn-lt"/>
                <a:ea typeface="+mn-ea"/>
                <a:cs typeface="+mn-cs"/>
              </a:defRPr>
            </a:lvl2pPr>
            <a:lvl3pPr marL="857250" indent="-171450" algn="l" defTabSz="342900" rtl="0" eaLnBrk="1" latinLnBrk="0" hangingPunct="1">
              <a:spcBef>
                <a:spcPct val="20000"/>
              </a:spcBef>
              <a:buFont typeface="Arial"/>
              <a:buChar char="•"/>
              <a:defRPr sz="1800" kern="1200">
                <a:solidFill>
                  <a:schemeClr val="tx1"/>
                </a:solidFill>
                <a:latin typeface="+mn-lt"/>
                <a:ea typeface="+mn-ea"/>
                <a:cs typeface="+mn-cs"/>
              </a:defRPr>
            </a:lvl3pPr>
            <a:lvl4pPr marL="1200150" indent="-171450" algn="l" defTabSz="342900" rtl="0" eaLnBrk="1" latinLnBrk="0" hangingPunct="1">
              <a:spcBef>
                <a:spcPct val="20000"/>
              </a:spcBef>
              <a:buFont typeface="Arial"/>
              <a:buChar char="–"/>
              <a:defRPr sz="1500" kern="1200">
                <a:solidFill>
                  <a:schemeClr val="tx1"/>
                </a:solidFill>
                <a:latin typeface="+mn-lt"/>
                <a:ea typeface="+mn-ea"/>
                <a:cs typeface="+mn-cs"/>
              </a:defRPr>
            </a:lvl4pPr>
            <a:lvl5pPr marL="1543050" indent="-171450" algn="l" defTabSz="342900" rtl="0" eaLnBrk="1" latinLnBrk="0" hangingPunct="1">
              <a:spcBef>
                <a:spcPct val="20000"/>
              </a:spcBef>
              <a:buFont typeface="Arial"/>
              <a:buChar char="»"/>
              <a:defRPr sz="1500" kern="1200">
                <a:solidFill>
                  <a:schemeClr val="tx1"/>
                </a:solidFill>
                <a:latin typeface="+mn-lt"/>
                <a:ea typeface="+mn-ea"/>
                <a:cs typeface="+mn-cs"/>
              </a:defRPr>
            </a:lvl5pPr>
            <a:lvl6pPr marL="1885950" indent="-17145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228850" indent="-17145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571750" indent="-171450" algn="l" defTabSz="342900" rtl="0" eaLnBrk="1" latinLnBrk="0" hangingPunct="1">
              <a:spcBef>
                <a:spcPct val="20000"/>
              </a:spcBef>
              <a:buFont typeface="Arial"/>
              <a:buChar char="•"/>
              <a:defRPr sz="1500" kern="1200">
                <a:solidFill>
                  <a:schemeClr val="tx1"/>
                </a:solidFill>
                <a:latin typeface="+mn-lt"/>
                <a:ea typeface="+mn-ea"/>
                <a:cs typeface="+mn-cs"/>
              </a:defRPr>
            </a:lvl8pPr>
            <a:lvl9pPr marL="2914650" indent="-171450" algn="l" defTabSz="342900" rtl="0" eaLnBrk="1" latinLnBrk="0" hangingPunct="1">
              <a:spcBef>
                <a:spcPct val="20000"/>
              </a:spcBef>
              <a:buFont typeface="Arial"/>
              <a:buChar char="•"/>
              <a:defRPr sz="1500" kern="1200">
                <a:solidFill>
                  <a:schemeClr val="tx1"/>
                </a:solidFill>
                <a:latin typeface="+mn-lt"/>
                <a:ea typeface="+mn-ea"/>
                <a:cs typeface="+mn-cs"/>
              </a:defRPr>
            </a:lvl9pPr>
          </a:lstStyle>
          <a:p>
            <a:pPr marL="0" indent="0">
              <a:spcBef>
                <a:spcPts val="0"/>
              </a:spcBef>
              <a:buFont typeface="Arial"/>
              <a:buNone/>
            </a:pPr>
            <a:r>
              <a:rPr lang="en-GB" sz="1100"/>
              <a:t>Consideration should be given to the following prior to a referral being made:</a:t>
            </a:r>
          </a:p>
          <a:p>
            <a:pPr>
              <a:spcBef>
                <a:spcPts val="0"/>
              </a:spcBef>
            </a:pPr>
            <a:r>
              <a:rPr lang="en-GB" sz="1100"/>
              <a:t>What are you worried about? </a:t>
            </a:r>
          </a:p>
          <a:p>
            <a:pPr>
              <a:spcBef>
                <a:spcPts val="0"/>
              </a:spcBef>
            </a:pPr>
            <a:r>
              <a:rPr lang="en-GB" sz="1100"/>
              <a:t>What do you feel is the impact on each individual child within the family/household? </a:t>
            </a:r>
          </a:p>
          <a:p>
            <a:pPr>
              <a:spcBef>
                <a:spcPts val="0"/>
              </a:spcBef>
            </a:pPr>
            <a:r>
              <a:rPr lang="en-GB" sz="1100"/>
              <a:t>What is day to day life like for the child/children? </a:t>
            </a:r>
          </a:p>
          <a:p>
            <a:pPr>
              <a:spcBef>
                <a:spcPts val="0"/>
              </a:spcBef>
            </a:pPr>
            <a:r>
              <a:rPr lang="en-GB" sz="1100"/>
              <a:t>Consider any specific needs of the child/children, and how these are met by the parents/carers. </a:t>
            </a:r>
          </a:p>
          <a:p>
            <a:pPr>
              <a:spcBef>
                <a:spcPts val="0"/>
              </a:spcBef>
            </a:pPr>
            <a:r>
              <a:rPr lang="en-GB" sz="1100"/>
              <a:t>What is the child/children telling you? How do they feel? Do they have any worries? </a:t>
            </a:r>
          </a:p>
          <a:p>
            <a:pPr>
              <a:spcBef>
                <a:spcPts val="0"/>
              </a:spcBef>
            </a:pPr>
            <a:r>
              <a:rPr lang="en-GB" sz="1100"/>
              <a:t>Think about why you are making a referral today? </a:t>
            </a:r>
          </a:p>
          <a:p>
            <a:pPr>
              <a:spcBef>
                <a:spcPts val="0"/>
              </a:spcBef>
            </a:pPr>
            <a:r>
              <a:rPr lang="en-GB" sz="1100"/>
              <a:t>What is different to yesterday? </a:t>
            </a:r>
          </a:p>
          <a:p>
            <a:pPr>
              <a:spcBef>
                <a:spcPts val="0"/>
              </a:spcBef>
            </a:pPr>
            <a:r>
              <a:rPr lang="en-GB" sz="1100"/>
              <a:t>Consider any observations made, particularly where children are too young or unable to verbally communicate</a:t>
            </a:r>
          </a:p>
          <a:p>
            <a:pPr>
              <a:spcBef>
                <a:spcPts val="0"/>
              </a:spcBef>
            </a:pPr>
            <a:r>
              <a:rPr lang="en-GB" sz="1100"/>
              <a:t>What support has been offered to the family so far? </a:t>
            </a:r>
          </a:p>
          <a:p>
            <a:pPr>
              <a:spcBef>
                <a:spcPts val="0"/>
              </a:spcBef>
            </a:pPr>
            <a:r>
              <a:rPr lang="en-GB" sz="1100"/>
              <a:t>What has gone well? </a:t>
            </a:r>
          </a:p>
          <a:p>
            <a:pPr>
              <a:spcBef>
                <a:spcPts val="0"/>
              </a:spcBef>
            </a:pPr>
            <a:r>
              <a:rPr lang="en-GB" sz="1100"/>
              <a:t>Consider any relevant history. </a:t>
            </a:r>
          </a:p>
          <a:p>
            <a:pPr>
              <a:spcBef>
                <a:spcPts val="0"/>
              </a:spcBef>
            </a:pPr>
            <a:r>
              <a:rPr lang="en-GB" sz="1100"/>
              <a:t>Consider any specific needs i.e., language. </a:t>
            </a:r>
          </a:p>
          <a:p>
            <a:pPr>
              <a:spcBef>
                <a:spcPts val="0"/>
              </a:spcBef>
            </a:pPr>
            <a:r>
              <a:rPr lang="en-GB" sz="1100"/>
              <a:t>What do you feel needs to happen next?</a:t>
            </a:r>
          </a:p>
          <a:p>
            <a:pPr marL="0" indent="0">
              <a:spcBef>
                <a:spcPts val="0"/>
              </a:spcBef>
              <a:buFont typeface="Arial"/>
              <a:buNone/>
            </a:pPr>
            <a:endParaRPr lang="en-GB" sz="1100"/>
          </a:p>
          <a:p>
            <a:pPr>
              <a:spcBef>
                <a:spcPts val="0"/>
              </a:spcBef>
            </a:pPr>
            <a:endParaRPr lang="en-GB" sz="800"/>
          </a:p>
        </p:txBody>
      </p:sp>
    </p:spTree>
    <p:extLst>
      <p:ext uri="{BB962C8B-B14F-4D97-AF65-F5344CB8AC3E}">
        <p14:creationId xmlns:p14="http://schemas.microsoft.com/office/powerpoint/2010/main" val="14017936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171CB11-1E5E-6A83-1A3D-F59291A96364}"/>
              </a:ext>
            </a:extLst>
          </p:cNvPr>
          <p:cNvSpPr>
            <a:spLocks noGrp="1"/>
          </p:cNvSpPr>
          <p:nvPr>
            <p:ph idx="1"/>
          </p:nvPr>
        </p:nvSpPr>
        <p:spPr>
          <a:xfrm>
            <a:off x="454530" y="1102179"/>
            <a:ext cx="4411383" cy="3394472"/>
          </a:xfrm>
        </p:spPr>
        <p:txBody>
          <a:bodyPr>
            <a:noAutofit/>
          </a:bodyPr>
          <a:lstStyle/>
          <a:p>
            <a:pPr marL="0" indent="0">
              <a:buNone/>
            </a:pPr>
            <a:r>
              <a:rPr lang="en-GB" sz="1200"/>
              <a:t>Cheshire East Family Help and Children’s Services have a Children with Disabilities Team who provide support for children and young people aged 0-18 years who have a complex disability and need support and intervention. For most children and young people who have a disability, support and intervention can be offered through universal services such as health and education, or through single agency Extra Help. A small proportion of children with complex needs relating to their disability will require additional Family Help. </a:t>
            </a:r>
          </a:p>
          <a:p>
            <a:pPr marL="0" indent="0">
              <a:buNone/>
            </a:pPr>
            <a:endParaRPr lang="en-GB" sz="1200"/>
          </a:p>
          <a:p>
            <a:pPr marL="0" indent="0">
              <a:buNone/>
            </a:pPr>
            <a:r>
              <a:rPr lang="en-GB" sz="1200"/>
              <a:t>Professionals cannot refer directly to the Children with Disabilities Team, any referrals for children with disabilities in need of Family Help should be made through the Integrated Front Door. The Integrated Front Door will liaise directly with the Children with Disabilities Team. If a child or young person with disabilities requires a short break, professionals should make this request through the Cheshire East Together For Families Integrated Front Door. </a:t>
            </a:r>
          </a:p>
          <a:p>
            <a:endParaRPr lang="en-GB" sz="1200"/>
          </a:p>
        </p:txBody>
      </p:sp>
      <p:sp>
        <p:nvSpPr>
          <p:cNvPr id="4" name="Rounded Rectangle 3">
            <a:extLst>
              <a:ext uri="{FF2B5EF4-FFF2-40B4-BE49-F238E27FC236}">
                <a16:creationId xmlns:a16="http://schemas.microsoft.com/office/drawing/2014/main" id="{56FCC813-B6F9-EE9B-F1E0-87BEFBAAF767}"/>
              </a:ext>
            </a:extLst>
          </p:cNvPr>
          <p:cNvSpPr/>
          <p:nvPr/>
        </p:nvSpPr>
        <p:spPr>
          <a:xfrm>
            <a:off x="454531" y="438122"/>
            <a:ext cx="3913362" cy="451879"/>
          </a:xfrm>
          <a:prstGeom prst="roundRect">
            <a:avLst/>
          </a:prstGeom>
          <a:solidFill>
            <a:srgbClr val="905BA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itle 3">
            <a:extLst>
              <a:ext uri="{FF2B5EF4-FFF2-40B4-BE49-F238E27FC236}">
                <a16:creationId xmlns:a16="http://schemas.microsoft.com/office/drawing/2014/main" id="{D7C1D205-350E-BEE2-6206-612E49100428}"/>
              </a:ext>
            </a:extLst>
          </p:cNvPr>
          <p:cNvSpPr txBox="1">
            <a:spLocks/>
          </p:cNvSpPr>
          <p:nvPr/>
        </p:nvSpPr>
        <p:spPr>
          <a:xfrm>
            <a:off x="464807" y="427848"/>
            <a:ext cx="4001058" cy="451879"/>
          </a:xfrm>
          <a:prstGeom prst="rect">
            <a:avLst/>
          </a:prstGeom>
        </p:spPr>
        <p:txBody>
          <a:bodyPr vert="horz" lIns="91440" tIns="45720" rIns="91440" bIns="45720" rtlCol="0" anchor="ctr">
            <a:noAutofit/>
          </a:bodyPr>
          <a:lstStyle>
            <a:lvl1pPr algn="ctr" defTabSz="342900" rtl="0" eaLnBrk="1" latinLnBrk="0" hangingPunct="1">
              <a:spcBef>
                <a:spcPct val="0"/>
              </a:spcBef>
              <a:buNone/>
              <a:defRPr sz="3300" kern="1200">
                <a:solidFill>
                  <a:schemeClr val="tx1"/>
                </a:solidFill>
                <a:latin typeface="+mj-lt"/>
                <a:ea typeface="+mj-ea"/>
                <a:cs typeface="+mj-cs"/>
              </a:defRPr>
            </a:lvl1pPr>
          </a:lstStyle>
          <a:p>
            <a:pPr algn="l"/>
            <a:r>
              <a:rPr lang="en-US" sz="2400" b="1">
                <a:solidFill>
                  <a:schemeClr val="bg1"/>
                </a:solidFill>
                <a:latin typeface=""/>
              </a:rPr>
              <a:t>Children with Disabilities</a:t>
            </a:r>
          </a:p>
        </p:txBody>
      </p:sp>
      <p:sp>
        <p:nvSpPr>
          <p:cNvPr id="2" name="TextBox 1">
            <a:extLst>
              <a:ext uri="{FF2B5EF4-FFF2-40B4-BE49-F238E27FC236}">
                <a16:creationId xmlns:a16="http://schemas.microsoft.com/office/drawing/2014/main" id="{045396C6-A588-3BB2-696D-56654A3B40B3}"/>
              </a:ext>
            </a:extLst>
          </p:cNvPr>
          <p:cNvSpPr txBox="1"/>
          <p:nvPr/>
        </p:nvSpPr>
        <p:spPr>
          <a:xfrm>
            <a:off x="5140800" y="1102179"/>
            <a:ext cx="2844000" cy="1200329"/>
          </a:xfrm>
          <a:prstGeom prst="rect">
            <a:avLst/>
          </a:prstGeom>
        </p:spPr>
        <p:txBody>
          <a:bodyPr vert="horz" lIns="91440" tIns="45720" rIns="91440" bIns="45720" rtlCol="0" anchor="t">
            <a:noAutofit/>
          </a:bodyPr>
          <a:lstStyle>
            <a:lvl1pPr indent="0" defTabSz="342900">
              <a:spcBef>
                <a:spcPct val="20000"/>
              </a:spcBef>
              <a:buFont typeface="Arial"/>
              <a:buNone/>
              <a:defRPr sz="1200"/>
            </a:lvl1pPr>
            <a:lvl2pPr marL="557213" indent="-214313" defTabSz="342900">
              <a:spcBef>
                <a:spcPct val="20000"/>
              </a:spcBef>
              <a:buFont typeface="Arial"/>
              <a:buChar char="–"/>
              <a:defRPr sz="2100"/>
            </a:lvl2pPr>
            <a:lvl3pPr marL="857250" indent="-171450" defTabSz="342900">
              <a:spcBef>
                <a:spcPct val="20000"/>
              </a:spcBef>
              <a:buFont typeface="Arial"/>
              <a:buChar char="•"/>
            </a:lvl3pPr>
            <a:lvl4pPr marL="1200150" indent="-171450" defTabSz="342900">
              <a:spcBef>
                <a:spcPct val="20000"/>
              </a:spcBef>
              <a:buFont typeface="Arial"/>
              <a:buChar char="–"/>
              <a:defRPr sz="1500"/>
            </a:lvl4pPr>
            <a:lvl5pPr marL="1543050" indent="-171450" defTabSz="342900">
              <a:spcBef>
                <a:spcPct val="20000"/>
              </a:spcBef>
              <a:buFont typeface="Arial"/>
              <a:buChar char="»"/>
              <a:defRPr sz="1500"/>
            </a:lvl5pPr>
            <a:lvl6pPr marL="1885950" indent="-171450" defTabSz="342900">
              <a:spcBef>
                <a:spcPct val="20000"/>
              </a:spcBef>
              <a:buFont typeface="Arial"/>
              <a:buChar char="•"/>
              <a:defRPr sz="1500"/>
            </a:lvl6pPr>
            <a:lvl7pPr marL="2228850" indent="-171450" defTabSz="342900">
              <a:spcBef>
                <a:spcPct val="20000"/>
              </a:spcBef>
              <a:buFont typeface="Arial"/>
              <a:buChar char="•"/>
              <a:defRPr sz="1500"/>
            </a:lvl7pPr>
            <a:lvl8pPr marL="2571750" indent="-171450" defTabSz="342900">
              <a:spcBef>
                <a:spcPct val="20000"/>
              </a:spcBef>
              <a:buFont typeface="Arial"/>
              <a:buChar char="•"/>
              <a:defRPr sz="1500"/>
            </a:lvl8pPr>
            <a:lvl9pPr marL="2914650" indent="-171450" defTabSz="342900">
              <a:spcBef>
                <a:spcPct val="20000"/>
              </a:spcBef>
              <a:buFont typeface="Arial"/>
              <a:buChar char="•"/>
              <a:defRPr sz="1500"/>
            </a:lvl9pPr>
          </a:lstStyle>
          <a:p>
            <a:r>
              <a:rPr lang="en-GB" b="1">
                <a:ea typeface="Calibri"/>
                <a:cs typeface="Calibri"/>
              </a:rPr>
              <a:t>The </a:t>
            </a:r>
            <a:r>
              <a:rPr lang="en-GB">
                <a:ea typeface="+mn-lt"/>
                <a:cs typeface="+mn-lt"/>
                <a:hlinkClick r:id="rId2"/>
              </a:rPr>
              <a:t>Local Offer</a:t>
            </a:r>
            <a:r>
              <a:rPr lang="en-GB">
                <a:ea typeface="+mn-lt"/>
                <a:cs typeface="+mn-lt"/>
              </a:rPr>
              <a:t> is available via this li</a:t>
            </a:r>
            <a:endParaRPr lang="en-GB"/>
          </a:p>
          <a:p>
            <a:endParaRPr lang="en-GB"/>
          </a:p>
        </p:txBody>
      </p:sp>
    </p:spTree>
    <p:extLst>
      <p:ext uri="{BB962C8B-B14F-4D97-AF65-F5344CB8AC3E}">
        <p14:creationId xmlns:p14="http://schemas.microsoft.com/office/powerpoint/2010/main" val="11299777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376A663-4841-E9FF-6DCD-0ACB64786CD0}"/>
              </a:ext>
            </a:extLst>
          </p:cNvPr>
          <p:cNvSpPr>
            <a:spLocks noGrp="1"/>
          </p:cNvSpPr>
          <p:nvPr>
            <p:ph idx="1"/>
          </p:nvPr>
        </p:nvSpPr>
        <p:spPr>
          <a:xfrm>
            <a:off x="457200" y="1200151"/>
            <a:ext cx="3673929" cy="3394472"/>
          </a:xfrm>
        </p:spPr>
        <p:txBody>
          <a:bodyPr>
            <a:noAutofit/>
          </a:bodyPr>
          <a:lstStyle/>
          <a:p>
            <a:pPr marL="0" indent="0">
              <a:spcBef>
                <a:spcPts val="0"/>
              </a:spcBef>
              <a:buNone/>
            </a:pPr>
            <a:r>
              <a:rPr lang="en-GB" sz="1200"/>
              <a:t>Meaningful conversations with family and professionals can prove vital when considering what support can be offered to a child. These are often opportunities for professionals working with families to build a relationship and allow for constructive conversations as and when concerns arise. </a:t>
            </a:r>
          </a:p>
          <a:p>
            <a:pPr marL="0" indent="0">
              <a:spcBef>
                <a:spcPts val="0"/>
              </a:spcBef>
              <a:buNone/>
            </a:pPr>
            <a:endParaRPr lang="en-GB" sz="1200"/>
          </a:p>
          <a:p>
            <a:pPr marL="0" indent="0">
              <a:spcBef>
                <a:spcPts val="0"/>
              </a:spcBef>
              <a:buNone/>
            </a:pPr>
            <a:r>
              <a:rPr lang="en-GB" sz="1200"/>
              <a:t>Having a conversation with a child and their family about why you are worried enables early identification and response to their needs. The initial conversations that take place with a child, young person and their family often have a direct bearing on how families engage with professionals in the longer term, so there is a need for transparency from the outset. Talking to other professionals, where appropriate to do so, can help you form a picture of a child’s holistic needs and reinforces a whole family approach.</a:t>
            </a:r>
          </a:p>
          <a:p>
            <a:pPr marL="0" indent="0">
              <a:spcBef>
                <a:spcPts val="0"/>
              </a:spcBef>
              <a:buNone/>
            </a:pPr>
            <a:endParaRPr lang="en-GB" sz="1200"/>
          </a:p>
        </p:txBody>
      </p:sp>
      <p:sp>
        <p:nvSpPr>
          <p:cNvPr id="4" name="Rounded Rectangle 3">
            <a:extLst>
              <a:ext uri="{FF2B5EF4-FFF2-40B4-BE49-F238E27FC236}">
                <a16:creationId xmlns:a16="http://schemas.microsoft.com/office/drawing/2014/main" id="{C681B060-B0EA-A4B4-596B-8CCC506D2B90}"/>
              </a:ext>
            </a:extLst>
          </p:cNvPr>
          <p:cNvSpPr/>
          <p:nvPr/>
        </p:nvSpPr>
        <p:spPr>
          <a:xfrm>
            <a:off x="454531" y="438122"/>
            <a:ext cx="4664476" cy="451879"/>
          </a:xfrm>
          <a:prstGeom prst="roundRect">
            <a:avLst/>
          </a:prstGeom>
          <a:solidFill>
            <a:srgbClr val="9DD13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itle 3">
            <a:extLst>
              <a:ext uri="{FF2B5EF4-FFF2-40B4-BE49-F238E27FC236}">
                <a16:creationId xmlns:a16="http://schemas.microsoft.com/office/drawing/2014/main" id="{FDF418B5-40E3-BF18-EA24-38F2D4617416}"/>
              </a:ext>
            </a:extLst>
          </p:cNvPr>
          <p:cNvSpPr txBox="1">
            <a:spLocks/>
          </p:cNvSpPr>
          <p:nvPr/>
        </p:nvSpPr>
        <p:spPr>
          <a:xfrm>
            <a:off x="464806" y="427848"/>
            <a:ext cx="5619194" cy="451879"/>
          </a:xfrm>
          <a:prstGeom prst="rect">
            <a:avLst/>
          </a:prstGeom>
        </p:spPr>
        <p:txBody>
          <a:bodyPr vert="horz" lIns="91440" tIns="45720" rIns="91440" bIns="45720" rtlCol="0" anchor="ctr">
            <a:noAutofit/>
          </a:bodyPr>
          <a:lstStyle>
            <a:lvl1pPr algn="ctr" defTabSz="342900" rtl="0" eaLnBrk="1" latinLnBrk="0" hangingPunct="1">
              <a:spcBef>
                <a:spcPct val="0"/>
              </a:spcBef>
              <a:buNone/>
              <a:defRPr sz="3300" kern="1200">
                <a:solidFill>
                  <a:schemeClr val="tx1"/>
                </a:solidFill>
                <a:latin typeface="+mj-lt"/>
                <a:ea typeface="+mj-ea"/>
                <a:cs typeface="+mj-cs"/>
              </a:defRPr>
            </a:lvl1pPr>
          </a:lstStyle>
          <a:p>
            <a:pPr algn="l"/>
            <a:r>
              <a:rPr lang="en-US" sz="2400" b="1">
                <a:solidFill>
                  <a:schemeClr val="bg1"/>
                </a:solidFill>
                <a:latin typeface=""/>
              </a:rPr>
              <a:t>Having the Right Conversation</a:t>
            </a:r>
          </a:p>
        </p:txBody>
      </p:sp>
      <p:sp>
        <p:nvSpPr>
          <p:cNvPr id="8" name="Content Placeholder 2">
            <a:extLst>
              <a:ext uri="{FF2B5EF4-FFF2-40B4-BE49-F238E27FC236}">
                <a16:creationId xmlns:a16="http://schemas.microsoft.com/office/drawing/2014/main" id="{82E61C64-44AB-6364-F50E-FDFEA18DBDAB}"/>
              </a:ext>
            </a:extLst>
          </p:cNvPr>
          <p:cNvSpPr txBox="1">
            <a:spLocks/>
          </p:cNvSpPr>
          <p:nvPr/>
        </p:nvSpPr>
        <p:spPr>
          <a:xfrm>
            <a:off x="4403517" y="1200151"/>
            <a:ext cx="4136325" cy="3394472"/>
          </a:xfrm>
          <a:prstGeom prst="rect">
            <a:avLst/>
          </a:prstGeom>
        </p:spPr>
        <p:txBody>
          <a:bodyPr vert="horz" lIns="91440" tIns="45720" rIns="91440" bIns="45720" rtlCol="0">
            <a:noAutofit/>
          </a:bodyPr>
          <a:lstStyle>
            <a:lvl1pPr marL="257175" indent="-257175" algn="l" defTabSz="342900" rtl="0" eaLnBrk="1" latinLnBrk="0" hangingPunct="1">
              <a:spcBef>
                <a:spcPct val="20000"/>
              </a:spcBef>
              <a:buFont typeface="Arial"/>
              <a:buChar char="•"/>
              <a:defRPr sz="2400" kern="1200">
                <a:solidFill>
                  <a:schemeClr val="tx1"/>
                </a:solidFill>
                <a:latin typeface="+mn-lt"/>
                <a:ea typeface="+mn-ea"/>
                <a:cs typeface="+mn-cs"/>
              </a:defRPr>
            </a:lvl1pPr>
            <a:lvl2pPr marL="557213" indent="-214313" algn="l" defTabSz="342900" rtl="0" eaLnBrk="1" latinLnBrk="0" hangingPunct="1">
              <a:spcBef>
                <a:spcPct val="20000"/>
              </a:spcBef>
              <a:buFont typeface="Arial"/>
              <a:buChar char="–"/>
              <a:defRPr sz="2100" kern="1200">
                <a:solidFill>
                  <a:schemeClr val="tx1"/>
                </a:solidFill>
                <a:latin typeface="+mn-lt"/>
                <a:ea typeface="+mn-ea"/>
                <a:cs typeface="+mn-cs"/>
              </a:defRPr>
            </a:lvl2pPr>
            <a:lvl3pPr marL="857250" indent="-171450" algn="l" defTabSz="342900" rtl="0" eaLnBrk="1" latinLnBrk="0" hangingPunct="1">
              <a:spcBef>
                <a:spcPct val="20000"/>
              </a:spcBef>
              <a:buFont typeface="Arial"/>
              <a:buChar char="•"/>
              <a:defRPr sz="1800" kern="1200">
                <a:solidFill>
                  <a:schemeClr val="tx1"/>
                </a:solidFill>
                <a:latin typeface="+mn-lt"/>
                <a:ea typeface="+mn-ea"/>
                <a:cs typeface="+mn-cs"/>
              </a:defRPr>
            </a:lvl3pPr>
            <a:lvl4pPr marL="1200150" indent="-171450" algn="l" defTabSz="342900" rtl="0" eaLnBrk="1" latinLnBrk="0" hangingPunct="1">
              <a:spcBef>
                <a:spcPct val="20000"/>
              </a:spcBef>
              <a:buFont typeface="Arial"/>
              <a:buChar char="–"/>
              <a:defRPr sz="1500" kern="1200">
                <a:solidFill>
                  <a:schemeClr val="tx1"/>
                </a:solidFill>
                <a:latin typeface="+mn-lt"/>
                <a:ea typeface="+mn-ea"/>
                <a:cs typeface="+mn-cs"/>
              </a:defRPr>
            </a:lvl4pPr>
            <a:lvl5pPr marL="1543050" indent="-171450" algn="l" defTabSz="342900" rtl="0" eaLnBrk="1" latinLnBrk="0" hangingPunct="1">
              <a:spcBef>
                <a:spcPct val="20000"/>
              </a:spcBef>
              <a:buFont typeface="Arial"/>
              <a:buChar char="»"/>
              <a:defRPr sz="1500" kern="1200">
                <a:solidFill>
                  <a:schemeClr val="tx1"/>
                </a:solidFill>
                <a:latin typeface="+mn-lt"/>
                <a:ea typeface="+mn-ea"/>
                <a:cs typeface="+mn-cs"/>
              </a:defRPr>
            </a:lvl5pPr>
            <a:lvl6pPr marL="1885950" indent="-17145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228850" indent="-17145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571750" indent="-171450" algn="l" defTabSz="342900" rtl="0" eaLnBrk="1" latinLnBrk="0" hangingPunct="1">
              <a:spcBef>
                <a:spcPct val="20000"/>
              </a:spcBef>
              <a:buFont typeface="Arial"/>
              <a:buChar char="•"/>
              <a:defRPr sz="1500" kern="1200">
                <a:solidFill>
                  <a:schemeClr val="tx1"/>
                </a:solidFill>
                <a:latin typeface="+mn-lt"/>
                <a:ea typeface="+mn-ea"/>
                <a:cs typeface="+mn-cs"/>
              </a:defRPr>
            </a:lvl8pPr>
            <a:lvl9pPr marL="2914650" indent="-171450" algn="l" defTabSz="342900" rtl="0" eaLnBrk="1" latinLnBrk="0" hangingPunct="1">
              <a:spcBef>
                <a:spcPct val="20000"/>
              </a:spcBef>
              <a:buFont typeface="Arial"/>
              <a:buChar char="•"/>
              <a:defRPr sz="1500" kern="1200">
                <a:solidFill>
                  <a:schemeClr val="tx1"/>
                </a:solidFill>
                <a:latin typeface="+mn-lt"/>
                <a:ea typeface="+mn-ea"/>
                <a:cs typeface="+mn-cs"/>
              </a:defRPr>
            </a:lvl9pPr>
          </a:lstStyle>
          <a:p>
            <a:pPr marL="0" indent="0">
              <a:spcBef>
                <a:spcPts val="0"/>
              </a:spcBef>
              <a:buFont typeface="Arial"/>
              <a:buNone/>
            </a:pPr>
            <a:r>
              <a:rPr lang="en-GB" sz="1200"/>
              <a:t>Having the right conversation gives you the right information and helps you to understand what life is like for the child. It is essential that we think about what the concerns mean for the child and what the impact is. This then enables you to make informed decisions about what may be the right service for the child, young person and/or their family. Considering the direct impact upon a child can help you to focus on any worries you have and ensures a proportionate response. </a:t>
            </a:r>
          </a:p>
          <a:p>
            <a:pPr marL="0" indent="0">
              <a:spcBef>
                <a:spcPts val="0"/>
              </a:spcBef>
              <a:buFont typeface="Arial"/>
              <a:buNone/>
            </a:pPr>
            <a:endParaRPr lang="en-GB" sz="1200"/>
          </a:p>
          <a:p>
            <a:pPr marL="0" indent="0">
              <a:spcBef>
                <a:spcPts val="0"/>
              </a:spcBef>
              <a:buFont typeface="Arial"/>
              <a:buNone/>
            </a:pPr>
            <a:r>
              <a:rPr lang="en-GB" sz="1200"/>
              <a:t>When thinking about what support is appropriate, we encourage you to consider how your own agency can support the family and what has been tried and tested previously. This document is to guide your decision making in terms of threshold; however, it is only guidance, and it is important that you use your professional judgment, knowledge of the family, discussions with the family about what they need and want to determine how the family can be best supported</a:t>
            </a:r>
          </a:p>
        </p:txBody>
      </p:sp>
    </p:spTree>
    <p:extLst>
      <p:ext uri="{BB962C8B-B14F-4D97-AF65-F5344CB8AC3E}">
        <p14:creationId xmlns:p14="http://schemas.microsoft.com/office/powerpoint/2010/main" val="10652872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0" y="0"/>
            <a:ext cx="9144000" cy="5143500"/>
            <a:chOff x="0" y="0"/>
            <a:chExt cx="9144000" cy="5143500"/>
          </a:xfrm>
        </p:grpSpPr>
        <p:pic>
          <p:nvPicPr>
            <p:cNvPr id="3" name="object 3"/>
            <p:cNvPicPr/>
            <p:nvPr/>
          </p:nvPicPr>
          <p:blipFill>
            <a:blip r:embed="rId2" cstate="print"/>
            <a:stretch>
              <a:fillRect/>
            </a:stretch>
          </p:blipFill>
          <p:spPr>
            <a:xfrm>
              <a:off x="0" y="0"/>
              <a:ext cx="9144000" cy="5143500"/>
            </a:xfrm>
            <a:prstGeom prst="rect">
              <a:avLst/>
            </a:prstGeom>
          </p:spPr>
        </p:pic>
        <p:sp>
          <p:nvSpPr>
            <p:cNvPr id="4" name="object 4"/>
            <p:cNvSpPr/>
            <p:nvPr/>
          </p:nvSpPr>
          <p:spPr>
            <a:xfrm>
              <a:off x="0" y="0"/>
              <a:ext cx="9144000" cy="3143250"/>
            </a:xfrm>
            <a:custGeom>
              <a:avLst/>
              <a:gdLst/>
              <a:ahLst/>
              <a:cxnLst/>
              <a:rect l="l" t="t" r="r" b="b"/>
              <a:pathLst>
                <a:path w="9144000" h="3143250">
                  <a:moveTo>
                    <a:pt x="9144000" y="0"/>
                  </a:moveTo>
                  <a:lnTo>
                    <a:pt x="0" y="0"/>
                  </a:lnTo>
                  <a:lnTo>
                    <a:pt x="0" y="3143046"/>
                  </a:lnTo>
                  <a:lnTo>
                    <a:pt x="9144000" y="3143046"/>
                  </a:lnTo>
                  <a:lnTo>
                    <a:pt x="9144000" y="0"/>
                  </a:lnTo>
                  <a:close/>
                </a:path>
              </a:pathLst>
            </a:custGeom>
            <a:solidFill>
              <a:srgbClr val="28A9DD"/>
            </a:solidFill>
          </p:spPr>
          <p:txBody>
            <a:bodyPr wrap="square" lIns="0" tIns="0" rIns="0" bIns="0" rtlCol="0"/>
            <a:lstStyle/>
            <a:p>
              <a:endParaRPr/>
            </a:p>
          </p:txBody>
        </p:sp>
        <p:sp>
          <p:nvSpPr>
            <p:cNvPr id="5" name="object 5"/>
            <p:cNvSpPr/>
            <p:nvPr/>
          </p:nvSpPr>
          <p:spPr>
            <a:xfrm>
              <a:off x="6971804" y="4158488"/>
              <a:ext cx="1741170" cy="746760"/>
            </a:xfrm>
            <a:custGeom>
              <a:avLst/>
              <a:gdLst/>
              <a:ahLst/>
              <a:cxnLst/>
              <a:rect l="l" t="t" r="r" b="b"/>
              <a:pathLst>
                <a:path w="1741170" h="746760">
                  <a:moveTo>
                    <a:pt x="1741081" y="0"/>
                  </a:moveTo>
                  <a:lnTo>
                    <a:pt x="0" y="0"/>
                  </a:lnTo>
                  <a:lnTo>
                    <a:pt x="0" y="746683"/>
                  </a:lnTo>
                  <a:lnTo>
                    <a:pt x="1741081" y="746683"/>
                  </a:lnTo>
                  <a:lnTo>
                    <a:pt x="1741081" y="0"/>
                  </a:lnTo>
                  <a:close/>
                </a:path>
              </a:pathLst>
            </a:custGeom>
            <a:solidFill>
              <a:srgbClr val="6E2880"/>
            </a:solidFill>
          </p:spPr>
          <p:txBody>
            <a:bodyPr wrap="square" lIns="0" tIns="0" rIns="0" bIns="0" rtlCol="0"/>
            <a:lstStyle/>
            <a:p>
              <a:endParaRPr/>
            </a:p>
          </p:txBody>
        </p:sp>
        <p:sp>
          <p:nvSpPr>
            <p:cNvPr id="6" name="object 6"/>
            <p:cNvSpPr/>
            <p:nvPr/>
          </p:nvSpPr>
          <p:spPr>
            <a:xfrm>
              <a:off x="685800" y="1811769"/>
              <a:ext cx="6928484" cy="725170"/>
            </a:xfrm>
            <a:custGeom>
              <a:avLst/>
              <a:gdLst/>
              <a:ahLst/>
              <a:cxnLst/>
              <a:rect l="l" t="t" r="r" b="b"/>
              <a:pathLst>
                <a:path w="6928484" h="725169">
                  <a:moveTo>
                    <a:pt x="6731736" y="0"/>
                  </a:moveTo>
                  <a:lnTo>
                    <a:pt x="196367" y="0"/>
                  </a:lnTo>
                  <a:lnTo>
                    <a:pt x="134316" y="6161"/>
                  </a:lnTo>
                  <a:lnTo>
                    <a:pt x="80414" y="23319"/>
                  </a:lnTo>
                  <a:lnTo>
                    <a:pt x="37900" y="49487"/>
                  </a:lnTo>
                  <a:lnTo>
                    <a:pt x="10015" y="82678"/>
                  </a:lnTo>
                  <a:lnTo>
                    <a:pt x="0" y="120904"/>
                  </a:lnTo>
                  <a:lnTo>
                    <a:pt x="0" y="604012"/>
                  </a:lnTo>
                  <a:lnTo>
                    <a:pt x="10015" y="642176"/>
                  </a:lnTo>
                  <a:lnTo>
                    <a:pt x="37900" y="675329"/>
                  </a:lnTo>
                  <a:lnTo>
                    <a:pt x="80414" y="701477"/>
                  </a:lnTo>
                  <a:lnTo>
                    <a:pt x="134316" y="718628"/>
                  </a:lnTo>
                  <a:lnTo>
                    <a:pt x="196367" y="724789"/>
                  </a:lnTo>
                  <a:lnTo>
                    <a:pt x="6731736" y="724789"/>
                  </a:lnTo>
                  <a:lnTo>
                    <a:pt x="6793787" y="718628"/>
                  </a:lnTo>
                  <a:lnTo>
                    <a:pt x="6847689" y="701477"/>
                  </a:lnTo>
                  <a:lnTo>
                    <a:pt x="6890203" y="675329"/>
                  </a:lnTo>
                  <a:lnTo>
                    <a:pt x="6918088" y="642176"/>
                  </a:lnTo>
                  <a:lnTo>
                    <a:pt x="6928104" y="604012"/>
                  </a:lnTo>
                  <a:lnTo>
                    <a:pt x="6928104" y="120904"/>
                  </a:lnTo>
                  <a:lnTo>
                    <a:pt x="6918088" y="82678"/>
                  </a:lnTo>
                  <a:lnTo>
                    <a:pt x="6890203" y="49487"/>
                  </a:lnTo>
                  <a:lnTo>
                    <a:pt x="6847689" y="23319"/>
                  </a:lnTo>
                  <a:lnTo>
                    <a:pt x="6793787" y="6161"/>
                  </a:lnTo>
                  <a:lnTo>
                    <a:pt x="6731736" y="0"/>
                  </a:lnTo>
                  <a:close/>
                </a:path>
              </a:pathLst>
            </a:custGeom>
            <a:solidFill>
              <a:srgbClr val="F29735"/>
            </a:solidFill>
          </p:spPr>
          <p:txBody>
            <a:bodyPr wrap="square" lIns="0" tIns="0" rIns="0" bIns="0" rtlCol="0"/>
            <a:lstStyle/>
            <a:p>
              <a:endParaRPr/>
            </a:p>
          </p:txBody>
        </p:sp>
      </p:grpSp>
      <p:sp>
        <p:nvSpPr>
          <p:cNvPr id="7" name="object 7" descr="$PPTXTitle"/>
          <p:cNvSpPr txBox="1">
            <a:spLocks noGrp="1"/>
          </p:cNvSpPr>
          <p:nvPr>
            <p:ph type="title"/>
          </p:nvPr>
        </p:nvSpPr>
        <p:spPr>
          <a:xfrm>
            <a:off x="685800" y="1913705"/>
            <a:ext cx="6928484" cy="521297"/>
          </a:xfrm>
          <a:prstGeom prst="rect">
            <a:avLst/>
          </a:prstGeom>
        </p:spPr>
        <p:txBody>
          <a:bodyPr vert="horz" wrap="square" lIns="0" tIns="13335" rIns="0" bIns="0" rtlCol="0">
            <a:spAutoFit/>
          </a:bodyPr>
          <a:lstStyle/>
          <a:p>
            <a:pPr marL="12700">
              <a:lnSpc>
                <a:spcPct val="100000"/>
              </a:lnSpc>
              <a:spcBef>
                <a:spcPts val="105"/>
              </a:spcBef>
            </a:pPr>
            <a:r>
              <a:rPr lang="en-GB" sz="3300" spc="-45"/>
              <a:t>Contact Information &amp; Additional Services</a:t>
            </a:r>
            <a:endParaRPr sz="3300" spc="-45"/>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522B62E5-7B91-E2EA-A0BA-B2D6EC33B6E5}"/>
              </a:ext>
            </a:extLst>
          </p:cNvPr>
          <p:cNvSpPr txBox="1"/>
          <p:nvPr/>
        </p:nvSpPr>
        <p:spPr>
          <a:xfrm>
            <a:off x="4799513" y="1065305"/>
            <a:ext cx="3451858" cy="1277273"/>
          </a:xfrm>
          <a:prstGeom prst="rect">
            <a:avLst/>
          </a:prstGeom>
          <a:noFill/>
        </p:spPr>
        <p:txBody>
          <a:bodyPr wrap="square">
            <a:spAutoFit/>
          </a:bodyPr>
          <a:lstStyle/>
          <a:p>
            <a:pPr>
              <a:buNone/>
            </a:pPr>
            <a:r>
              <a:rPr lang="en-GB" sz="1100" b="1" kern="100">
                <a:effectLst/>
                <a:latin typeface="Aptos" panose="020B0004020202020204" pitchFamily="34" charset="0"/>
                <a:ea typeface="Aptos" panose="020B0004020202020204" pitchFamily="34" charset="0"/>
                <a:cs typeface="Times New Roman" panose="02020603050405020304" pitchFamily="18" charset="0"/>
              </a:rPr>
              <a:t>Cheshir</a:t>
            </a:r>
            <a:r>
              <a:rPr lang="en-GB" sz="1100" b="1" kern="100">
                <a:latin typeface="Aptos" panose="020B0004020202020204" pitchFamily="34" charset="0"/>
                <a:ea typeface="Aptos" panose="020B0004020202020204" pitchFamily="34" charset="0"/>
                <a:cs typeface="Times New Roman" panose="02020603050405020304" pitchFamily="18" charset="0"/>
              </a:rPr>
              <a:t>e East Safeguarding Children’s Partnership P</a:t>
            </a:r>
            <a:r>
              <a:rPr lang="en-GB" sz="1100" b="1" kern="100">
                <a:effectLst/>
                <a:latin typeface="Aptos" panose="020B0004020202020204" pitchFamily="34" charset="0"/>
                <a:ea typeface="Aptos" panose="020B0004020202020204" pitchFamily="34" charset="0"/>
                <a:cs typeface="Times New Roman" panose="02020603050405020304" pitchFamily="18" charset="0"/>
              </a:rPr>
              <a:t>riorities</a:t>
            </a:r>
          </a:p>
          <a:p>
            <a:pPr marL="171450" indent="-171450">
              <a:buFont typeface="Arial" panose="020B0604020202020204" pitchFamily="34" charset="0"/>
              <a:buChar char="•"/>
            </a:pPr>
            <a:r>
              <a:rPr lang="en-GB" sz="1100" kern="100">
                <a:effectLst/>
                <a:latin typeface="Aptos" panose="020B0004020202020204" pitchFamily="34" charset="0"/>
                <a:ea typeface="Aptos" panose="020B0004020202020204" pitchFamily="34" charset="0"/>
                <a:cs typeface="Times New Roman" panose="02020603050405020304" pitchFamily="18" charset="0"/>
              </a:rPr>
              <a:t>Child Sexual Abuse: </a:t>
            </a:r>
            <a:r>
              <a:rPr lang="en-GB" sz="1100">
                <a:latin typeface="Aptos" panose="020B0004020202020204" pitchFamily="34" charset="0"/>
                <a:hlinkClick r:id="rId2"/>
              </a:rPr>
              <a:t>Sexual Assault Referral Centre (SARC) / Rape and Sexual Abuse Support Centre (RASASC)</a:t>
            </a:r>
            <a:endParaRPr lang="en-GB" sz="1100" kern="100">
              <a:effectLst/>
              <a:latin typeface="Aptos" panose="020B0004020202020204" pitchFamily="34" charset="0"/>
              <a:ea typeface="Aptos" panose="020B0004020202020204" pitchFamily="34" charset="0"/>
              <a:cs typeface="Times New Roman" panose="02020603050405020304" pitchFamily="18" charset="0"/>
            </a:endParaRPr>
          </a:p>
          <a:p>
            <a:pPr marL="171450" indent="-171450">
              <a:buFont typeface="Arial" panose="020B0604020202020204" pitchFamily="34" charset="0"/>
              <a:buChar char="•"/>
            </a:pPr>
            <a:r>
              <a:rPr lang="en-GB" sz="1100" kern="100">
                <a:effectLst/>
                <a:latin typeface="Aptos" panose="020B0004020202020204" pitchFamily="34" charset="0"/>
                <a:ea typeface="Aptos" panose="020B0004020202020204" pitchFamily="34" charset="0"/>
                <a:cs typeface="Times New Roman" panose="02020603050405020304" pitchFamily="18" charset="0"/>
              </a:rPr>
              <a:t>Child Neglect: </a:t>
            </a:r>
            <a:r>
              <a:rPr lang="en-GB" sz="1100">
                <a:latin typeface="Aptos" panose="020B0004020202020204" pitchFamily="34" charset="0"/>
                <a:hlinkClick r:id="rId3"/>
              </a:rPr>
              <a:t>Neglect</a:t>
            </a:r>
            <a:endParaRPr lang="en-GB" sz="1100" kern="100">
              <a:effectLst/>
              <a:latin typeface="Aptos" panose="020B0004020202020204" pitchFamily="34" charset="0"/>
              <a:ea typeface="Aptos" panose="020B0004020202020204" pitchFamily="34" charset="0"/>
              <a:cs typeface="Times New Roman" panose="02020603050405020304" pitchFamily="18" charset="0"/>
            </a:endParaRPr>
          </a:p>
          <a:p>
            <a:pPr marL="171450" indent="-171450">
              <a:buFont typeface="Arial" panose="020B0604020202020204" pitchFamily="34" charset="0"/>
              <a:buChar char="•"/>
            </a:pPr>
            <a:r>
              <a:rPr lang="en-GB" sz="1100" kern="100">
                <a:effectLst/>
                <a:latin typeface="Aptos" panose="020B0004020202020204" pitchFamily="34" charset="0"/>
                <a:ea typeface="Aptos" panose="020B0004020202020204" pitchFamily="34" charset="0"/>
                <a:cs typeface="Times New Roman" panose="02020603050405020304" pitchFamily="18" charset="0"/>
              </a:rPr>
              <a:t>Harm outside the Home: </a:t>
            </a:r>
            <a:r>
              <a:rPr lang="en-GB" sz="1100">
                <a:latin typeface="Aptos" panose="020B0004020202020204" pitchFamily="34" charset="0"/>
                <a:hlinkClick r:id="rId4"/>
              </a:rPr>
              <a:t>Contextual Safeguarding</a:t>
            </a:r>
            <a:r>
              <a:rPr lang="en-GB" sz="1100" kern="100">
                <a:effectLst/>
                <a:latin typeface="Aptos" panose="020B0004020202020204" pitchFamily="34" charset="0"/>
                <a:ea typeface="Aptos" panose="020B0004020202020204" pitchFamily="34" charset="0"/>
                <a:cs typeface="Times New Roman" panose="02020603050405020304" pitchFamily="18" charset="0"/>
              </a:rPr>
              <a:t> </a:t>
            </a:r>
          </a:p>
        </p:txBody>
      </p:sp>
      <p:sp>
        <p:nvSpPr>
          <p:cNvPr id="12" name="TextBox 11">
            <a:extLst>
              <a:ext uri="{FF2B5EF4-FFF2-40B4-BE49-F238E27FC236}">
                <a16:creationId xmlns:a16="http://schemas.microsoft.com/office/drawing/2014/main" id="{ECB7F360-0DD2-19A7-D9A1-1F0E588FBF02}"/>
              </a:ext>
            </a:extLst>
          </p:cNvPr>
          <p:cNvSpPr txBox="1"/>
          <p:nvPr/>
        </p:nvSpPr>
        <p:spPr>
          <a:xfrm>
            <a:off x="378000" y="2925536"/>
            <a:ext cx="4044098" cy="1277273"/>
          </a:xfrm>
          <a:prstGeom prst="rect">
            <a:avLst/>
          </a:prstGeom>
          <a:noFill/>
        </p:spPr>
        <p:txBody>
          <a:bodyPr wrap="square">
            <a:spAutoFit/>
          </a:bodyPr>
          <a:lstStyle/>
          <a:p>
            <a:pPr>
              <a:buNone/>
            </a:pPr>
            <a:r>
              <a:rPr lang="en-GB" sz="1100" b="1">
                <a:effectLst/>
                <a:latin typeface="Aptos" panose="020B0004020202020204" pitchFamily="34" charset="0"/>
                <a:ea typeface="Aptos" panose="020B0004020202020204" pitchFamily="34" charset="0"/>
                <a:cs typeface="Aptos" panose="020B0004020202020204" pitchFamily="34" charset="0"/>
              </a:rPr>
              <a:t>Young Carers</a:t>
            </a:r>
          </a:p>
          <a:p>
            <a:pPr marL="171450" indent="-171450">
              <a:buFont typeface="Arial" panose="020B0604020202020204" pitchFamily="34" charset="0"/>
              <a:buChar char="•"/>
            </a:pPr>
            <a:r>
              <a:rPr lang="en-GB" sz="1100">
                <a:effectLst/>
                <a:latin typeface="Aptos" panose="020B0004020202020204" pitchFamily="34" charset="0"/>
                <a:ea typeface="Aptos" panose="020B0004020202020204" pitchFamily="34" charset="0"/>
                <a:cs typeface="Aptos" panose="020B0004020202020204" pitchFamily="34" charset="0"/>
              </a:rPr>
              <a:t>Find out more and/or refer a </a:t>
            </a:r>
            <a:r>
              <a:rPr lang="en-GB" sz="1100" b="1">
                <a:solidFill>
                  <a:srgbClr val="ED7D31"/>
                </a:solidFill>
                <a:effectLst/>
                <a:latin typeface="Aptos" panose="020B0004020202020204" pitchFamily="34" charset="0"/>
                <a:ea typeface="Aptos" panose="020B0004020202020204" pitchFamily="34" charset="0"/>
                <a:cs typeface="Aptos" panose="020B0004020202020204" pitchFamily="34" charset="0"/>
              </a:rPr>
              <a:t>Young Carer</a:t>
            </a:r>
            <a:r>
              <a:rPr lang="en-GB" sz="1100">
                <a:effectLst/>
                <a:latin typeface="Aptos" panose="020B0004020202020204" pitchFamily="34" charset="0"/>
                <a:ea typeface="Aptos" panose="020B0004020202020204" pitchFamily="34" charset="0"/>
                <a:cs typeface="Aptos" panose="020B0004020202020204" pitchFamily="34" charset="0"/>
              </a:rPr>
              <a:t> to our service via </a:t>
            </a:r>
            <a:r>
              <a:rPr lang="en-GB" sz="1100" u="sng">
                <a:solidFill>
                  <a:srgbClr val="0563C1"/>
                </a:solidFill>
                <a:effectLst/>
                <a:latin typeface="Aptos" panose="020B0004020202020204" pitchFamily="34" charset="0"/>
                <a:ea typeface="Aptos" panose="020B0004020202020204" pitchFamily="34" charset="0"/>
                <a:cs typeface="Aptos" panose="020B0004020202020204" pitchFamily="34" charset="0"/>
                <a:hlinkClick r:id="rId5"/>
              </a:rPr>
              <a:t>Support for young carers</a:t>
            </a:r>
            <a:r>
              <a:rPr lang="en-GB" sz="1100">
                <a:effectLst/>
                <a:latin typeface="Aptos" panose="020B0004020202020204" pitchFamily="34" charset="0"/>
                <a:ea typeface="Aptos" panose="020B0004020202020204" pitchFamily="34" charset="0"/>
                <a:cs typeface="Aptos" panose="020B0004020202020204" pitchFamily="34" charset="0"/>
              </a:rPr>
              <a:t> </a:t>
            </a:r>
          </a:p>
          <a:p>
            <a:pPr>
              <a:buNone/>
            </a:pPr>
            <a:endParaRPr lang="en-GB" sz="1100" b="1">
              <a:latin typeface="Aptos" panose="020B0004020202020204" pitchFamily="34" charset="0"/>
              <a:ea typeface="Aptos" panose="020B0004020202020204" pitchFamily="34" charset="0"/>
              <a:cs typeface="Aptos" panose="020B0004020202020204" pitchFamily="34" charset="0"/>
            </a:endParaRPr>
          </a:p>
          <a:p>
            <a:pPr>
              <a:buNone/>
            </a:pPr>
            <a:r>
              <a:rPr lang="en-GB" sz="1100" b="1">
                <a:effectLst/>
                <a:latin typeface="Aptos" panose="020B0004020202020204" pitchFamily="34" charset="0"/>
                <a:ea typeface="Aptos" panose="020B0004020202020204" pitchFamily="34" charset="0"/>
                <a:cs typeface="Aptos" panose="020B0004020202020204" pitchFamily="34" charset="0"/>
              </a:rPr>
              <a:t>Special Guardianship Support</a:t>
            </a:r>
          </a:p>
          <a:p>
            <a:pPr marL="171450" indent="-171450">
              <a:buFont typeface="Arial" panose="020B0604020202020204" pitchFamily="34" charset="0"/>
              <a:buChar char="•"/>
            </a:pPr>
            <a:r>
              <a:rPr lang="en-GB" sz="1100">
                <a:effectLst/>
                <a:latin typeface="Aptos" panose="020B0004020202020204" pitchFamily="34" charset="0"/>
                <a:ea typeface="Aptos" panose="020B0004020202020204" pitchFamily="34" charset="0"/>
                <a:cs typeface="Aptos" panose="020B0004020202020204" pitchFamily="34" charset="0"/>
              </a:rPr>
              <a:t>Find out more and/or refer to our </a:t>
            </a:r>
            <a:r>
              <a:rPr lang="en-GB" sz="1100" b="1">
                <a:solidFill>
                  <a:srgbClr val="E97132"/>
                </a:solidFill>
                <a:effectLst/>
                <a:latin typeface="Aptos" panose="020B0004020202020204" pitchFamily="34" charset="0"/>
                <a:ea typeface="Aptos" panose="020B0004020202020204" pitchFamily="34" charset="0"/>
                <a:cs typeface="Aptos" panose="020B0004020202020204" pitchFamily="34" charset="0"/>
              </a:rPr>
              <a:t>Special Guardianship Support Team</a:t>
            </a:r>
            <a:r>
              <a:rPr lang="en-GB" sz="1100">
                <a:solidFill>
                  <a:srgbClr val="FFC000"/>
                </a:solidFill>
                <a:effectLst/>
                <a:latin typeface="Aptos" panose="020B0004020202020204" pitchFamily="34" charset="0"/>
                <a:ea typeface="Aptos" panose="020B0004020202020204" pitchFamily="34" charset="0"/>
                <a:cs typeface="Aptos" panose="020B0004020202020204" pitchFamily="34" charset="0"/>
              </a:rPr>
              <a:t> </a:t>
            </a:r>
            <a:r>
              <a:rPr lang="en-GB" sz="1100">
                <a:effectLst/>
                <a:latin typeface="Aptos" panose="020B0004020202020204" pitchFamily="34" charset="0"/>
                <a:ea typeface="Aptos" panose="020B0004020202020204" pitchFamily="34" charset="0"/>
                <a:cs typeface="Aptos" panose="020B0004020202020204" pitchFamily="34" charset="0"/>
              </a:rPr>
              <a:t>via </a:t>
            </a:r>
            <a:r>
              <a:rPr lang="en-GB" sz="1100" u="sng">
                <a:solidFill>
                  <a:srgbClr val="0563C1"/>
                </a:solidFill>
                <a:effectLst/>
                <a:latin typeface="Aptos" panose="020B0004020202020204" pitchFamily="34" charset="0"/>
                <a:ea typeface="Aptos" panose="020B0004020202020204" pitchFamily="34" charset="0"/>
                <a:cs typeface="Aptos" panose="020B0004020202020204" pitchFamily="34" charset="0"/>
                <a:hlinkClick r:id="rId6"/>
              </a:rPr>
              <a:t>Special Guardianship Support</a:t>
            </a:r>
            <a:endParaRPr lang="en-GB" sz="1100">
              <a:effectLst/>
              <a:latin typeface="Aptos" panose="020B0004020202020204" pitchFamily="34" charset="0"/>
              <a:ea typeface="Aptos" panose="020B0004020202020204" pitchFamily="34" charset="0"/>
              <a:cs typeface="Aptos" panose="020B0004020202020204" pitchFamily="34" charset="0"/>
            </a:endParaRPr>
          </a:p>
        </p:txBody>
      </p:sp>
      <p:sp>
        <p:nvSpPr>
          <p:cNvPr id="3" name="Rounded Rectangle 3">
            <a:extLst>
              <a:ext uri="{FF2B5EF4-FFF2-40B4-BE49-F238E27FC236}">
                <a16:creationId xmlns:a16="http://schemas.microsoft.com/office/drawing/2014/main" id="{2DF2E58A-BE9F-AF0B-5296-3F5802848CBC}"/>
              </a:ext>
            </a:extLst>
          </p:cNvPr>
          <p:cNvSpPr/>
          <p:nvPr/>
        </p:nvSpPr>
        <p:spPr>
          <a:xfrm>
            <a:off x="377999" y="411474"/>
            <a:ext cx="5619193" cy="451879"/>
          </a:xfrm>
          <a:prstGeom prst="roundRect">
            <a:avLst/>
          </a:prstGeom>
          <a:solidFill>
            <a:srgbClr val="9DD13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itle 3">
            <a:extLst>
              <a:ext uri="{FF2B5EF4-FFF2-40B4-BE49-F238E27FC236}">
                <a16:creationId xmlns:a16="http://schemas.microsoft.com/office/drawing/2014/main" id="{30F9ABC9-74A9-0835-70DA-1DDA00917186}"/>
              </a:ext>
            </a:extLst>
          </p:cNvPr>
          <p:cNvSpPr txBox="1">
            <a:spLocks/>
          </p:cNvSpPr>
          <p:nvPr/>
        </p:nvSpPr>
        <p:spPr>
          <a:xfrm>
            <a:off x="378000" y="433727"/>
            <a:ext cx="5619194" cy="451879"/>
          </a:xfrm>
          <a:prstGeom prst="rect">
            <a:avLst/>
          </a:prstGeom>
        </p:spPr>
        <p:txBody>
          <a:bodyPr vert="horz" lIns="91440" tIns="45720" rIns="91440" bIns="45720" rtlCol="0" anchor="ctr">
            <a:noAutofit/>
          </a:bodyPr>
          <a:lstStyle>
            <a:lvl1pPr algn="ctr" defTabSz="342900" rtl="0" eaLnBrk="1" latinLnBrk="0" hangingPunct="1">
              <a:spcBef>
                <a:spcPct val="0"/>
              </a:spcBef>
              <a:buNone/>
              <a:defRPr sz="3300" kern="1200">
                <a:solidFill>
                  <a:schemeClr val="tx1"/>
                </a:solidFill>
                <a:latin typeface="+mj-lt"/>
                <a:ea typeface="+mj-ea"/>
                <a:cs typeface="+mj-cs"/>
              </a:defRPr>
            </a:lvl1pPr>
          </a:lstStyle>
          <a:p>
            <a:pPr algn="l"/>
            <a:r>
              <a:rPr lang="en-US" sz="2400" b="1">
                <a:solidFill>
                  <a:schemeClr val="bg1"/>
                </a:solidFill>
                <a:latin typeface=""/>
              </a:rPr>
              <a:t>Contact information: Cheshire East</a:t>
            </a:r>
          </a:p>
        </p:txBody>
      </p:sp>
      <p:pic>
        <p:nvPicPr>
          <p:cNvPr id="14" name="Picture 13">
            <a:extLst>
              <a:ext uri="{FF2B5EF4-FFF2-40B4-BE49-F238E27FC236}">
                <a16:creationId xmlns:a16="http://schemas.microsoft.com/office/drawing/2014/main" id="{46B0F951-35D7-EF92-31EB-BAC3C9B822F4}"/>
              </a:ext>
            </a:extLst>
          </p:cNvPr>
          <p:cNvPicPr>
            <a:picLocks noChangeAspect="1"/>
          </p:cNvPicPr>
          <p:nvPr/>
        </p:nvPicPr>
        <p:blipFill>
          <a:blip r:embed="rId7"/>
          <a:stretch>
            <a:fillRect/>
          </a:stretch>
        </p:blipFill>
        <p:spPr>
          <a:xfrm>
            <a:off x="8134951" y="1703941"/>
            <a:ext cx="831037" cy="860930"/>
          </a:xfrm>
          <a:prstGeom prst="rect">
            <a:avLst/>
          </a:prstGeom>
        </p:spPr>
      </p:pic>
      <p:sp>
        <p:nvSpPr>
          <p:cNvPr id="17" name="TextBox 16">
            <a:extLst>
              <a:ext uri="{FF2B5EF4-FFF2-40B4-BE49-F238E27FC236}">
                <a16:creationId xmlns:a16="http://schemas.microsoft.com/office/drawing/2014/main" id="{E7D46450-5E43-5AA4-64E2-DBD3C704A321}"/>
              </a:ext>
            </a:extLst>
          </p:cNvPr>
          <p:cNvSpPr txBox="1"/>
          <p:nvPr/>
        </p:nvSpPr>
        <p:spPr>
          <a:xfrm>
            <a:off x="4799513" y="2404836"/>
            <a:ext cx="3662316" cy="2123658"/>
          </a:xfrm>
          <a:prstGeom prst="rect">
            <a:avLst/>
          </a:prstGeom>
          <a:noFill/>
        </p:spPr>
        <p:txBody>
          <a:bodyPr wrap="square">
            <a:spAutoFit/>
          </a:bodyPr>
          <a:lstStyle/>
          <a:p>
            <a:pPr>
              <a:buNone/>
            </a:pPr>
            <a:r>
              <a:rPr lang="en-GB" sz="1100" b="1" kern="100">
                <a:effectLst/>
                <a:latin typeface="Aptos" panose="020B0004020202020204" pitchFamily="34" charset="0"/>
                <a:ea typeface="Aptos" panose="020B0004020202020204" pitchFamily="34" charset="0"/>
                <a:cs typeface="Times New Roman" panose="02020603050405020304" pitchFamily="18" charset="0"/>
              </a:rPr>
              <a:t>Adults Social Care </a:t>
            </a:r>
            <a:endParaRPr lang="en-GB" sz="1100" kern="100">
              <a:effectLst/>
              <a:latin typeface="Aptos" panose="020B0004020202020204" pitchFamily="34" charset="0"/>
              <a:ea typeface="Aptos" panose="020B0004020202020204" pitchFamily="34" charset="0"/>
              <a:cs typeface="Times New Roman" panose="02020603050405020304" pitchFamily="18" charset="0"/>
            </a:endParaRPr>
          </a:p>
          <a:p>
            <a:pPr marL="171450" indent="-171450">
              <a:buFont typeface="Arial" panose="020B0604020202020204" pitchFamily="34" charset="0"/>
              <a:buChar char="•"/>
            </a:pPr>
            <a:r>
              <a:rPr lang="en-GB" sz="1100" u="sng" kern="10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8"/>
              </a:rPr>
              <a:t>Concerned about an adult</a:t>
            </a:r>
            <a:endParaRPr lang="en-GB" sz="1100" u="sng" kern="100">
              <a:solidFill>
                <a:srgbClr val="467886"/>
              </a:solidFill>
              <a:effectLst/>
              <a:latin typeface="Aptos" panose="020B0004020202020204" pitchFamily="34" charset="0"/>
              <a:ea typeface="Aptos" panose="020B0004020202020204" pitchFamily="34" charset="0"/>
              <a:cs typeface="Times New Roman" panose="02020603050405020304" pitchFamily="18" charset="0"/>
            </a:endParaRPr>
          </a:p>
          <a:p>
            <a:endParaRPr lang="en-GB" sz="1100" kern="100">
              <a:effectLst/>
              <a:latin typeface="Aptos" panose="020B0004020202020204" pitchFamily="34" charset="0"/>
              <a:ea typeface="Aptos" panose="020B0004020202020204" pitchFamily="34" charset="0"/>
              <a:cs typeface="Times New Roman" panose="02020603050405020304" pitchFamily="18" charset="0"/>
            </a:endParaRPr>
          </a:p>
          <a:p>
            <a:pPr>
              <a:buNone/>
            </a:pPr>
            <a:r>
              <a:rPr lang="en-GB" sz="1100" b="1" kern="100">
                <a:effectLst/>
                <a:latin typeface="Aptos" panose="020B0004020202020204" pitchFamily="34" charset="0"/>
                <a:ea typeface="Aptos" panose="020B0004020202020204" pitchFamily="34" charset="0"/>
                <a:cs typeface="Times New Roman" panose="02020603050405020304" pitchFamily="18" charset="0"/>
              </a:rPr>
              <a:t>Safer Cheshire East Communities </a:t>
            </a:r>
            <a:endParaRPr lang="en-GB" sz="1100" kern="100">
              <a:effectLst/>
              <a:latin typeface="Aptos" panose="020B0004020202020204" pitchFamily="34" charset="0"/>
              <a:ea typeface="Aptos" panose="020B0004020202020204" pitchFamily="34" charset="0"/>
              <a:cs typeface="Times New Roman" panose="02020603050405020304" pitchFamily="18" charset="0"/>
            </a:endParaRPr>
          </a:p>
          <a:p>
            <a:pPr marL="171450" indent="-171450">
              <a:buFont typeface="Arial" panose="020B0604020202020204" pitchFamily="34" charset="0"/>
              <a:buChar char="•"/>
            </a:pPr>
            <a:r>
              <a:rPr lang="en-GB" sz="1100" u="sng" kern="100">
                <a:solidFill>
                  <a:srgbClr val="467886"/>
                </a:solidFill>
                <a:latin typeface="Aptos" panose="020B0004020202020204" pitchFamily="34" charset="0"/>
                <a:ea typeface="Aptos" panose="020B0004020202020204" pitchFamily="34" charset="0"/>
                <a:cs typeface="Times New Roman" panose="02020603050405020304" pitchFamily="18" charset="0"/>
              </a:rPr>
              <a:t>Safer Cheshire East Partnership</a:t>
            </a:r>
          </a:p>
          <a:p>
            <a:endParaRPr lang="en-GB" sz="1100" u="sng" kern="100">
              <a:solidFill>
                <a:srgbClr val="467886"/>
              </a:solidFill>
              <a:latin typeface="Aptos" panose="020B0004020202020204" pitchFamily="34" charset="0"/>
              <a:ea typeface="Aptos" panose="020B0004020202020204" pitchFamily="34" charset="0"/>
              <a:cs typeface="Times New Roman" panose="02020603050405020304" pitchFamily="18" charset="0"/>
            </a:endParaRPr>
          </a:p>
          <a:p>
            <a:pPr>
              <a:buNone/>
            </a:pPr>
            <a:r>
              <a:rPr lang="en-GB" sz="1100" b="1" kern="100">
                <a:latin typeface="Aptos" panose="020B0004020202020204" pitchFamily="34" charset="0"/>
                <a:ea typeface="Aptos" panose="020B0004020202020204" pitchFamily="34" charset="0"/>
                <a:cs typeface="Times New Roman" panose="02020603050405020304" pitchFamily="18" charset="0"/>
              </a:rPr>
              <a:t>Domestic Abuse Family Safety Unit</a:t>
            </a:r>
            <a:endParaRPr lang="en-GB" sz="1100" kern="100">
              <a:latin typeface="Aptos" panose="020B0004020202020204" pitchFamily="34" charset="0"/>
              <a:ea typeface="Aptos" panose="020B0004020202020204" pitchFamily="34" charset="0"/>
              <a:cs typeface="Times New Roman" panose="02020603050405020304" pitchFamily="18" charset="0"/>
            </a:endParaRPr>
          </a:p>
          <a:p>
            <a:pPr marL="171450" indent="-171450">
              <a:buFont typeface="Arial" panose="020B0604020202020204" pitchFamily="34" charset="0"/>
              <a:buChar char="•"/>
            </a:pPr>
            <a:r>
              <a:rPr lang="en-GB" sz="1100">
                <a:hlinkClick r:id="rId9"/>
              </a:rPr>
              <a:t>Domestic abuse: get help</a:t>
            </a:r>
            <a:endParaRPr lang="en-GB" sz="1100"/>
          </a:p>
          <a:p>
            <a:endParaRPr lang="en-GB" sz="1100"/>
          </a:p>
          <a:p>
            <a:r>
              <a:rPr lang="en-GB" sz="1100" b="1" kern="100">
                <a:latin typeface="Aptos" panose="020B0004020202020204" pitchFamily="34" charset="0"/>
                <a:cs typeface="Times New Roman" panose="02020603050405020304" pitchFamily="18" charset="0"/>
              </a:rPr>
              <a:t>Services for Disabled Children and their Families</a:t>
            </a:r>
          </a:p>
          <a:p>
            <a:pPr marL="171450" indent="-171450">
              <a:buFont typeface="Arial" panose="020B0604020202020204" pitchFamily="34" charset="0"/>
              <a:buChar char="•"/>
            </a:pPr>
            <a:r>
              <a:rPr lang="en-GB" sz="1100">
                <a:hlinkClick r:id="rId10"/>
              </a:rPr>
              <a:t>Support for children with disabilities</a:t>
            </a:r>
            <a:endParaRPr lang="en-GB" sz="1100" b="1" kern="100">
              <a:latin typeface="Aptos" panose="020B0004020202020204" pitchFamily="34" charset="0"/>
              <a:cs typeface="Times New Roman" panose="02020603050405020304" pitchFamily="18" charset="0"/>
            </a:endParaRPr>
          </a:p>
          <a:p>
            <a:endParaRPr lang="en-GB" sz="1100" u="sng" kern="100">
              <a:solidFill>
                <a:srgbClr val="467886"/>
              </a:solidFill>
              <a:latin typeface="Aptos" panose="020B0004020202020204" pitchFamily="34" charset="0"/>
              <a:ea typeface="Aptos" panose="020B000402020202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FE6437A6-C7A1-789E-6A3A-E0BA23B1A5ED}"/>
              </a:ext>
            </a:extLst>
          </p:cNvPr>
          <p:cNvSpPr txBox="1"/>
          <p:nvPr/>
        </p:nvSpPr>
        <p:spPr>
          <a:xfrm flipV="1">
            <a:off x="290435" y="1019770"/>
            <a:ext cx="3569533"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GB" sz="1000">
              <a:ea typeface="Calibri"/>
              <a:cs typeface="Calibri"/>
            </a:endParaRPr>
          </a:p>
          <a:p>
            <a:pPr algn="ctr"/>
            <a:endParaRPr lang="en-GB"/>
          </a:p>
        </p:txBody>
      </p:sp>
      <p:sp>
        <p:nvSpPr>
          <p:cNvPr id="4" name="TextBox 3">
            <a:extLst>
              <a:ext uri="{FF2B5EF4-FFF2-40B4-BE49-F238E27FC236}">
                <a16:creationId xmlns:a16="http://schemas.microsoft.com/office/drawing/2014/main" id="{80FE13E2-FF88-B2F1-6EA9-804355D05A00}"/>
              </a:ext>
            </a:extLst>
          </p:cNvPr>
          <p:cNvSpPr txBox="1"/>
          <p:nvPr/>
        </p:nvSpPr>
        <p:spPr>
          <a:xfrm>
            <a:off x="375557" y="1020537"/>
            <a:ext cx="3897087" cy="219290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rtl="0">
              <a:lnSpc>
                <a:spcPts val="1500"/>
              </a:lnSpc>
            </a:pPr>
            <a:r>
              <a:rPr lang="en-GB" sz="1400" baseline="0">
                <a:latin typeface="Calibri"/>
                <a:ea typeface="Segoe UI"/>
                <a:cs typeface="Segoe UI"/>
              </a:rPr>
              <a:t>If you need to discuss a referral or report a concern about a child urgently, you can contact </a:t>
            </a:r>
            <a:r>
              <a:rPr lang="en-GB" sz="1400" b="1" baseline="0">
                <a:latin typeface="Calibri"/>
                <a:ea typeface="Segoe UI"/>
                <a:cs typeface="Segoe UI"/>
              </a:rPr>
              <a:t>Cheshire East Together for Families Integrated Front Door </a:t>
            </a:r>
            <a:r>
              <a:rPr lang="en-GB" sz="1400" baseline="0">
                <a:latin typeface="Calibri"/>
                <a:ea typeface="Segoe UI"/>
                <a:cs typeface="Segoe UI"/>
              </a:rPr>
              <a:t>on 0300 123 5012 option 3 during office hours - Monday – Thursday, 8.30am 5.00pm Friday, 8.30am – 4.00 pm. Outside of these hours, you can contact the </a:t>
            </a:r>
            <a:r>
              <a:rPr lang="en-GB" sz="1400" b="1" baseline="0">
                <a:latin typeface="Calibri"/>
                <a:ea typeface="Segoe UI"/>
                <a:cs typeface="Segoe UI"/>
              </a:rPr>
              <a:t>Cheshire East Emergency Out of Hours Duty Team (EDT) on </a:t>
            </a:r>
            <a:r>
              <a:rPr lang="en-GB" sz="1400" baseline="0">
                <a:latin typeface="Calibri"/>
                <a:ea typeface="Segoe UI"/>
                <a:cs typeface="Segoe UI"/>
              </a:rPr>
              <a:t>0300 123 5022.</a:t>
            </a:r>
            <a:r>
              <a:rPr lang="en-US" sz="1400">
                <a:latin typeface="Calibri"/>
                <a:ea typeface="Segoe UI"/>
                <a:cs typeface="Segoe UI"/>
              </a:rPr>
              <a:t>​</a:t>
            </a:r>
          </a:p>
          <a:p>
            <a:pPr rtl="0">
              <a:lnSpc>
                <a:spcPts val="1500"/>
              </a:lnSpc>
            </a:pPr>
            <a:r>
              <a:rPr lang="en-GB" sz="1050">
                <a:latin typeface="Calibri"/>
                <a:ea typeface="Segoe UI"/>
                <a:cs typeface="Segoe UI"/>
              </a:rPr>
              <a:t>​</a:t>
            </a:r>
          </a:p>
          <a:p>
            <a:pPr algn="ctr"/>
            <a:endParaRPr lang="en-GB" sz="2000"/>
          </a:p>
        </p:txBody>
      </p:sp>
    </p:spTree>
    <p:extLst>
      <p:ext uri="{BB962C8B-B14F-4D97-AF65-F5344CB8AC3E}">
        <p14:creationId xmlns:p14="http://schemas.microsoft.com/office/powerpoint/2010/main" val="32671700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79913DD-54A1-C105-8FEE-4AE45B98EFD4}"/>
              </a:ext>
            </a:extLst>
          </p:cNvPr>
          <p:cNvSpPr txBox="1"/>
          <p:nvPr/>
        </p:nvSpPr>
        <p:spPr>
          <a:xfrm>
            <a:off x="137925" y="872529"/>
            <a:ext cx="2127600" cy="2622064"/>
          </a:xfrm>
          <a:prstGeom prst="rect">
            <a:avLst/>
          </a:prstGeom>
          <a:noFill/>
        </p:spPr>
        <p:txBody>
          <a:bodyPr wrap="square">
            <a:spAutoFit/>
          </a:bodyPr>
          <a:lstStyle/>
          <a:p>
            <a:pPr>
              <a:lnSpc>
                <a:spcPct val="115000"/>
              </a:lnSpc>
              <a:spcAft>
                <a:spcPts val="800"/>
              </a:spcAft>
              <a:buNone/>
            </a:pPr>
            <a:r>
              <a:rPr lang="en-GB" sz="900" kern="100">
                <a:effectLst/>
                <a:latin typeface="Aptos" panose="020B0004020202020204" pitchFamily="34" charset="0"/>
                <a:ea typeface="Aptos" panose="020B0004020202020204" pitchFamily="34" charset="0"/>
                <a:cs typeface="Times New Roman" panose="02020603050405020304" pitchFamily="18" charset="0"/>
              </a:rPr>
              <a:t>Family hubs support children and young people from 0-19 (or up to 25 for young people with special educational needs and disabilities).</a:t>
            </a:r>
          </a:p>
          <a:p>
            <a:pPr>
              <a:lnSpc>
                <a:spcPct val="115000"/>
              </a:lnSpc>
              <a:spcAft>
                <a:spcPts val="800"/>
              </a:spcAft>
              <a:buNone/>
            </a:pPr>
            <a:r>
              <a:rPr lang="en-GB" sz="900" b="1" kern="100">
                <a:effectLst/>
                <a:latin typeface="Aptos" panose="020B0004020202020204" pitchFamily="34" charset="0"/>
                <a:ea typeface="Aptos" panose="020B0004020202020204" pitchFamily="34" charset="0"/>
                <a:cs typeface="Times New Roman" panose="02020603050405020304" pitchFamily="18" charset="0"/>
              </a:rPr>
              <a:t>Congleton Family Hub</a:t>
            </a:r>
            <a:br>
              <a:rPr lang="en-GB" sz="900" kern="100">
                <a:effectLst/>
                <a:latin typeface="Aptos" panose="020B0004020202020204" pitchFamily="34" charset="0"/>
                <a:ea typeface="Aptos" panose="020B0004020202020204" pitchFamily="34" charset="0"/>
                <a:cs typeface="Times New Roman" panose="02020603050405020304" pitchFamily="18" charset="0"/>
              </a:rPr>
            </a:br>
            <a:r>
              <a:rPr lang="en-GB" sz="900" kern="100">
                <a:effectLst/>
                <a:latin typeface="Aptos" panose="020B0004020202020204" pitchFamily="34" charset="0"/>
                <a:ea typeface="Aptos" panose="020B0004020202020204" pitchFamily="34" charset="0"/>
                <a:cs typeface="Times New Roman" panose="02020603050405020304" pitchFamily="18" charset="0"/>
              </a:rPr>
              <a:t>New Street</a:t>
            </a:r>
            <a:br>
              <a:rPr lang="en-GB" sz="900" kern="100">
                <a:effectLst/>
                <a:latin typeface="Aptos" panose="020B0004020202020204" pitchFamily="34" charset="0"/>
                <a:ea typeface="Aptos" panose="020B0004020202020204" pitchFamily="34" charset="0"/>
                <a:cs typeface="Times New Roman" panose="02020603050405020304" pitchFamily="18" charset="0"/>
              </a:rPr>
            </a:br>
            <a:r>
              <a:rPr lang="en-GB" sz="900" kern="100">
                <a:effectLst/>
                <a:latin typeface="Aptos" panose="020B0004020202020204" pitchFamily="34" charset="0"/>
                <a:ea typeface="Aptos" panose="020B0004020202020204" pitchFamily="34" charset="0"/>
                <a:cs typeface="Times New Roman" panose="02020603050405020304" pitchFamily="18" charset="0"/>
              </a:rPr>
              <a:t>Congleton</a:t>
            </a:r>
            <a:br>
              <a:rPr lang="en-GB" sz="900" kern="100">
                <a:effectLst/>
                <a:latin typeface="Aptos" panose="020B0004020202020204" pitchFamily="34" charset="0"/>
                <a:ea typeface="Aptos" panose="020B0004020202020204" pitchFamily="34" charset="0"/>
                <a:cs typeface="Times New Roman" panose="02020603050405020304" pitchFamily="18" charset="0"/>
              </a:rPr>
            </a:br>
            <a:r>
              <a:rPr lang="en-GB" sz="900" kern="100">
                <a:effectLst/>
                <a:latin typeface="Aptos" panose="020B0004020202020204" pitchFamily="34" charset="0"/>
                <a:ea typeface="Aptos" panose="020B0004020202020204" pitchFamily="34" charset="0"/>
                <a:cs typeface="Times New Roman" panose="02020603050405020304" pitchFamily="18" charset="0"/>
              </a:rPr>
              <a:t>CW12 3AH</a:t>
            </a:r>
          </a:p>
          <a:p>
            <a:pPr>
              <a:lnSpc>
                <a:spcPct val="115000"/>
              </a:lnSpc>
              <a:spcAft>
                <a:spcPts val="800"/>
              </a:spcAft>
              <a:buNone/>
            </a:pPr>
            <a:r>
              <a:rPr lang="en-GB" sz="900" kern="100">
                <a:effectLst/>
                <a:latin typeface="Aptos" panose="020B0004020202020204" pitchFamily="34" charset="0"/>
                <a:ea typeface="Aptos" panose="020B0004020202020204" pitchFamily="34" charset="0"/>
                <a:cs typeface="Times New Roman" panose="02020603050405020304" pitchFamily="18" charset="0"/>
              </a:rPr>
              <a:t>Contact details:</a:t>
            </a:r>
            <a:br>
              <a:rPr lang="en-GB" sz="900" kern="100">
                <a:effectLst/>
                <a:latin typeface="Aptos" panose="020B0004020202020204" pitchFamily="34" charset="0"/>
                <a:ea typeface="Aptos" panose="020B0004020202020204" pitchFamily="34" charset="0"/>
                <a:cs typeface="Times New Roman" panose="02020603050405020304" pitchFamily="18" charset="0"/>
              </a:rPr>
            </a:br>
            <a:r>
              <a:rPr lang="en-GB" sz="900" kern="100">
                <a:effectLst/>
                <a:latin typeface="Aptos" panose="020B0004020202020204" pitchFamily="34" charset="0"/>
                <a:ea typeface="Aptos" panose="020B0004020202020204" pitchFamily="34" charset="0"/>
                <a:cs typeface="Times New Roman" panose="02020603050405020304" pitchFamily="18" charset="0"/>
              </a:rPr>
              <a:t>Email: </a:t>
            </a:r>
            <a:r>
              <a:rPr lang="en-GB" sz="900" u="sng" kern="10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2"/>
              </a:rPr>
              <a:t>Congleton Family Hub</a:t>
            </a:r>
            <a:br>
              <a:rPr lang="en-GB" sz="900" kern="100">
                <a:effectLst/>
                <a:latin typeface="Aptos" panose="020B0004020202020204" pitchFamily="34" charset="0"/>
                <a:ea typeface="Aptos" panose="020B0004020202020204" pitchFamily="34" charset="0"/>
                <a:cs typeface="Times New Roman" panose="02020603050405020304" pitchFamily="18" charset="0"/>
              </a:rPr>
            </a:br>
            <a:r>
              <a:rPr lang="en-GB" sz="900" kern="100">
                <a:effectLst/>
                <a:latin typeface="Aptos" panose="020B0004020202020204" pitchFamily="34" charset="0"/>
                <a:ea typeface="Aptos" panose="020B0004020202020204" pitchFamily="34" charset="0"/>
                <a:cs typeface="Times New Roman" panose="02020603050405020304" pitchFamily="18" charset="0"/>
              </a:rPr>
              <a:t>Phone: 01260 371 061</a:t>
            </a:r>
          </a:p>
          <a:p>
            <a:pPr>
              <a:lnSpc>
                <a:spcPct val="115000"/>
              </a:lnSpc>
              <a:spcAft>
                <a:spcPts val="800"/>
              </a:spcAft>
              <a:buNone/>
            </a:pPr>
            <a:r>
              <a:rPr lang="en-GB" sz="900" kern="100">
                <a:effectLst/>
                <a:latin typeface="Aptos" panose="020B0004020202020204" pitchFamily="34" charset="0"/>
                <a:ea typeface="Aptos" panose="020B0004020202020204" pitchFamily="34" charset="0"/>
                <a:cs typeface="Times New Roman" panose="02020603050405020304" pitchFamily="18" charset="0"/>
              </a:rPr>
              <a:t>Opening Hours:</a:t>
            </a:r>
            <a:br>
              <a:rPr lang="en-GB" sz="900" kern="100">
                <a:effectLst/>
                <a:latin typeface="Aptos" panose="020B0004020202020204" pitchFamily="34" charset="0"/>
                <a:ea typeface="Aptos" panose="020B0004020202020204" pitchFamily="34" charset="0"/>
                <a:cs typeface="Times New Roman" panose="02020603050405020304" pitchFamily="18" charset="0"/>
              </a:rPr>
            </a:br>
            <a:r>
              <a:rPr lang="en-GB" sz="900" kern="100">
                <a:effectLst/>
                <a:latin typeface="Aptos" panose="020B0004020202020204" pitchFamily="34" charset="0"/>
                <a:ea typeface="Aptos" panose="020B0004020202020204" pitchFamily="34" charset="0"/>
                <a:cs typeface="Times New Roman" panose="02020603050405020304" pitchFamily="18" charset="0"/>
              </a:rPr>
              <a:t>Monday to Thursday 9am to 5pm</a:t>
            </a:r>
            <a:br>
              <a:rPr lang="en-GB" sz="900" kern="100">
                <a:effectLst/>
                <a:latin typeface="Aptos" panose="020B0004020202020204" pitchFamily="34" charset="0"/>
                <a:ea typeface="Aptos" panose="020B0004020202020204" pitchFamily="34" charset="0"/>
                <a:cs typeface="Times New Roman" panose="02020603050405020304" pitchFamily="18" charset="0"/>
              </a:rPr>
            </a:br>
            <a:r>
              <a:rPr lang="en-GB" sz="900" kern="100">
                <a:effectLst/>
                <a:latin typeface="Aptos" panose="020B0004020202020204" pitchFamily="34" charset="0"/>
                <a:ea typeface="Aptos" panose="020B0004020202020204" pitchFamily="34" charset="0"/>
                <a:cs typeface="Times New Roman" panose="02020603050405020304" pitchFamily="18" charset="0"/>
              </a:rPr>
              <a:t>Friday 9am to 4.30pm</a:t>
            </a:r>
          </a:p>
        </p:txBody>
      </p:sp>
      <p:sp>
        <p:nvSpPr>
          <p:cNvPr id="5" name="TextBox 4">
            <a:extLst>
              <a:ext uri="{FF2B5EF4-FFF2-40B4-BE49-F238E27FC236}">
                <a16:creationId xmlns:a16="http://schemas.microsoft.com/office/drawing/2014/main" id="{3EC7EC1F-1A75-D00E-457D-18707DC6F65A}"/>
              </a:ext>
            </a:extLst>
          </p:cNvPr>
          <p:cNvSpPr txBox="1"/>
          <p:nvPr/>
        </p:nvSpPr>
        <p:spPr>
          <a:xfrm>
            <a:off x="2319412" y="872529"/>
            <a:ext cx="2127600" cy="3623621"/>
          </a:xfrm>
          <a:prstGeom prst="rect">
            <a:avLst/>
          </a:prstGeom>
          <a:noFill/>
        </p:spPr>
        <p:txBody>
          <a:bodyPr wrap="square">
            <a:spAutoFit/>
          </a:bodyPr>
          <a:lstStyle/>
          <a:p>
            <a:pPr>
              <a:lnSpc>
                <a:spcPct val="115000"/>
              </a:lnSpc>
              <a:spcAft>
                <a:spcPts val="800"/>
              </a:spcAft>
              <a:buNone/>
            </a:pPr>
            <a:r>
              <a:rPr lang="en-GB" sz="900" b="1" kern="100">
                <a:effectLst/>
                <a:latin typeface="Aptos" panose="020B0004020202020204" pitchFamily="34" charset="0"/>
                <a:ea typeface="Aptos" panose="020B0004020202020204" pitchFamily="34" charset="0"/>
                <a:cs typeface="Times New Roman" panose="02020603050405020304" pitchFamily="18" charset="0"/>
              </a:rPr>
              <a:t>Crewe Lifestyle Centre family Hub</a:t>
            </a:r>
            <a:br>
              <a:rPr lang="en-GB" sz="900" kern="100">
                <a:effectLst/>
                <a:latin typeface="Aptos" panose="020B0004020202020204" pitchFamily="34" charset="0"/>
                <a:ea typeface="Aptos" panose="020B0004020202020204" pitchFamily="34" charset="0"/>
                <a:cs typeface="Times New Roman" panose="02020603050405020304" pitchFamily="18" charset="0"/>
              </a:rPr>
            </a:br>
            <a:r>
              <a:rPr lang="en-GB" sz="900" kern="100">
                <a:effectLst/>
                <a:latin typeface="Aptos" panose="020B0004020202020204" pitchFamily="34" charset="0"/>
                <a:ea typeface="Aptos" panose="020B0004020202020204" pitchFamily="34" charset="0"/>
                <a:cs typeface="Times New Roman" panose="02020603050405020304" pitchFamily="18" charset="0"/>
              </a:rPr>
              <a:t>Moss Square</a:t>
            </a:r>
            <a:br>
              <a:rPr lang="en-GB" sz="900" kern="100">
                <a:effectLst/>
                <a:latin typeface="Aptos" panose="020B0004020202020204" pitchFamily="34" charset="0"/>
                <a:ea typeface="Aptos" panose="020B0004020202020204" pitchFamily="34" charset="0"/>
                <a:cs typeface="Times New Roman" panose="02020603050405020304" pitchFamily="18" charset="0"/>
              </a:rPr>
            </a:br>
            <a:r>
              <a:rPr lang="en-GB" sz="900" kern="100">
                <a:effectLst/>
                <a:latin typeface="Aptos" panose="020B0004020202020204" pitchFamily="34" charset="0"/>
                <a:ea typeface="Aptos" panose="020B0004020202020204" pitchFamily="34" charset="0"/>
                <a:cs typeface="Times New Roman" panose="02020603050405020304" pitchFamily="18" charset="0"/>
              </a:rPr>
              <a:t>Crewe</a:t>
            </a:r>
            <a:br>
              <a:rPr lang="en-GB" sz="900" kern="100">
                <a:effectLst/>
                <a:latin typeface="Aptos" panose="020B0004020202020204" pitchFamily="34" charset="0"/>
                <a:ea typeface="Aptos" panose="020B0004020202020204" pitchFamily="34" charset="0"/>
                <a:cs typeface="Times New Roman" panose="02020603050405020304" pitchFamily="18" charset="0"/>
              </a:rPr>
            </a:br>
            <a:r>
              <a:rPr lang="en-GB" sz="900" kern="100">
                <a:effectLst/>
                <a:latin typeface="Aptos" panose="020B0004020202020204" pitchFamily="34" charset="0"/>
                <a:ea typeface="Aptos" panose="020B0004020202020204" pitchFamily="34" charset="0"/>
                <a:cs typeface="Times New Roman" panose="02020603050405020304" pitchFamily="18" charset="0"/>
              </a:rPr>
              <a:t>CW1 2BB</a:t>
            </a:r>
          </a:p>
          <a:p>
            <a:pPr>
              <a:lnSpc>
                <a:spcPct val="115000"/>
              </a:lnSpc>
              <a:spcAft>
                <a:spcPts val="800"/>
              </a:spcAft>
              <a:buNone/>
            </a:pPr>
            <a:r>
              <a:rPr lang="en-GB" sz="900" kern="100">
                <a:effectLst/>
                <a:latin typeface="Aptos" panose="020B0004020202020204" pitchFamily="34" charset="0"/>
                <a:ea typeface="Aptos" panose="020B0004020202020204" pitchFamily="34" charset="0"/>
                <a:cs typeface="Times New Roman" panose="02020603050405020304" pitchFamily="18" charset="0"/>
              </a:rPr>
              <a:t>Opening hours:</a:t>
            </a:r>
            <a:br>
              <a:rPr lang="en-GB" sz="900" kern="100">
                <a:effectLst/>
                <a:latin typeface="Aptos" panose="020B0004020202020204" pitchFamily="34" charset="0"/>
                <a:ea typeface="Aptos" panose="020B0004020202020204" pitchFamily="34" charset="0"/>
                <a:cs typeface="Times New Roman" panose="02020603050405020304" pitchFamily="18" charset="0"/>
              </a:rPr>
            </a:br>
            <a:r>
              <a:rPr lang="en-GB" sz="900" kern="100">
                <a:effectLst/>
                <a:latin typeface="Aptos" panose="020B0004020202020204" pitchFamily="34" charset="0"/>
                <a:ea typeface="Aptos" panose="020B0004020202020204" pitchFamily="34" charset="0"/>
                <a:cs typeface="Times New Roman" panose="02020603050405020304" pitchFamily="18" charset="0"/>
              </a:rPr>
              <a:t>Monday to Thursday 9am to 5pm</a:t>
            </a:r>
            <a:br>
              <a:rPr lang="en-GB" sz="900" kern="100">
                <a:effectLst/>
                <a:latin typeface="Aptos" panose="020B0004020202020204" pitchFamily="34" charset="0"/>
                <a:ea typeface="Aptos" panose="020B0004020202020204" pitchFamily="34" charset="0"/>
                <a:cs typeface="Times New Roman" panose="02020603050405020304" pitchFamily="18" charset="0"/>
              </a:rPr>
            </a:br>
            <a:r>
              <a:rPr lang="en-GB" sz="900" kern="100">
                <a:effectLst/>
                <a:latin typeface="Aptos" panose="020B0004020202020204" pitchFamily="34" charset="0"/>
                <a:ea typeface="Aptos" panose="020B0004020202020204" pitchFamily="34" charset="0"/>
                <a:cs typeface="Times New Roman" panose="02020603050405020304" pitchFamily="18" charset="0"/>
              </a:rPr>
              <a:t>Friday 9am to 4.30pm</a:t>
            </a:r>
          </a:p>
          <a:p>
            <a:pPr>
              <a:lnSpc>
                <a:spcPct val="115000"/>
              </a:lnSpc>
              <a:spcAft>
                <a:spcPts val="800"/>
              </a:spcAft>
              <a:buNone/>
            </a:pPr>
            <a:r>
              <a:rPr lang="en-GB" sz="900" b="1" kern="100">
                <a:effectLst/>
                <a:latin typeface="Aptos" panose="020B0004020202020204" pitchFamily="34" charset="0"/>
                <a:ea typeface="Aptos" panose="020B0004020202020204" pitchFamily="34" charset="0"/>
                <a:cs typeface="Times New Roman" panose="02020603050405020304" pitchFamily="18" charset="0"/>
              </a:rPr>
              <a:t>Monks </a:t>
            </a:r>
            <a:r>
              <a:rPr lang="en-GB" sz="900" b="1" kern="100" err="1">
                <a:effectLst/>
                <a:latin typeface="Aptos" panose="020B0004020202020204" pitchFamily="34" charset="0"/>
                <a:ea typeface="Aptos" panose="020B0004020202020204" pitchFamily="34" charset="0"/>
                <a:cs typeface="Times New Roman" panose="02020603050405020304" pitchFamily="18" charset="0"/>
              </a:rPr>
              <a:t>Coppenhall</a:t>
            </a:r>
            <a:r>
              <a:rPr lang="en-GB" sz="900" b="1" kern="100">
                <a:effectLst/>
                <a:latin typeface="Aptos" panose="020B0004020202020204" pitchFamily="34" charset="0"/>
                <a:ea typeface="Aptos" panose="020B0004020202020204" pitchFamily="34" charset="0"/>
                <a:cs typeface="Times New Roman" panose="02020603050405020304" pitchFamily="18" charset="0"/>
              </a:rPr>
              <a:t> Family Hub</a:t>
            </a:r>
            <a:br>
              <a:rPr lang="en-GB" sz="900" kern="100">
                <a:effectLst/>
                <a:latin typeface="Aptos" panose="020B0004020202020204" pitchFamily="34" charset="0"/>
                <a:ea typeface="Aptos" panose="020B0004020202020204" pitchFamily="34" charset="0"/>
                <a:cs typeface="Times New Roman" panose="02020603050405020304" pitchFamily="18" charset="0"/>
              </a:rPr>
            </a:br>
            <a:r>
              <a:rPr lang="en-GB" sz="900" kern="100">
                <a:effectLst/>
                <a:latin typeface="Aptos" panose="020B0004020202020204" pitchFamily="34" charset="0"/>
                <a:ea typeface="Aptos" panose="020B0004020202020204" pitchFamily="34" charset="0"/>
                <a:cs typeface="Times New Roman" panose="02020603050405020304" pitchFamily="18" charset="0"/>
              </a:rPr>
              <a:t>Remer Street</a:t>
            </a:r>
            <a:br>
              <a:rPr lang="en-GB" sz="900" kern="100">
                <a:effectLst/>
                <a:latin typeface="Aptos" panose="020B0004020202020204" pitchFamily="34" charset="0"/>
                <a:ea typeface="Aptos" panose="020B0004020202020204" pitchFamily="34" charset="0"/>
                <a:cs typeface="Times New Roman" panose="02020603050405020304" pitchFamily="18" charset="0"/>
              </a:rPr>
            </a:br>
            <a:r>
              <a:rPr lang="en-GB" sz="900" kern="100">
                <a:effectLst/>
                <a:latin typeface="Aptos" panose="020B0004020202020204" pitchFamily="34" charset="0"/>
                <a:ea typeface="Aptos" panose="020B0004020202020204" pitchFamily="34" charset="0"/>
                <a:cs typeface="Times New Roman" panose="02020603050405020304" pitchFamily="18" charset="0"/>
              </a:rPr>
              <a:t>Crewe</a:t>
            </a:r>
            <a:br>
              <a:rPr lang="en-GB" sz="900" kern="100">
                <a:effectLst/>
                <a:latin typeface="Aptos" panose="020B0004020202020204" pitchFamily="34" charset="0"/>
                <a:ea typeface="Aptos" panose="020B0004020202020204" pitchFamily="34" charset="0"/>
                <a:cs typeface="Times New Roman" panose="02020603050405020304" pitchFamily="18" charset="0"/>
              </a:rPr>
            </a:br>
            <a:r>
              <a:rPr lang="en-GB" sz="900" kern="100">
                <a:effectLst/>
                <a:latin typeface="Aptos" panose="020B0004020202020204" pitchFamily="34" charset="0"/>
                <a:ea typeface="Aptos" panose="020B0004020202020204" pitchFamily="34" charset="0"/>
                <a:cs typeface="Times New Roman" panose="02020603050405020304" pitchFamily="18" charset="0"/>
              </a:rPr>
              <a:t>CW1 4LY</a:t>
            </a:r>
          </a:p>
          <a:p>
            <a:pPr>
              <a:lnSpc>
                <a:spcPct val="115000"/>
              </a:lnSpc>
              <a:spcAft>
                <a:spcPts val="800"/>
              </a:spcAft>
              <a:buNone/>
            </a:pPr>
            <a:r>
              <a:rPr lang="en-GB" sz="900" kern="100">
                <a:effectLst/>
                <a:latin typeface="Aptos" panose="020B0004020202020204" pitchFamily="34" charset="0"/>
                <a:ea typeface="Aptos" panose="020B0004020202020204" pitchFamily="34" charset="0"/>
                <a:cs typeface="Times New Roman" panose="02020603050405020304" pitchFamily="18" charset="0"/>
              </a:rPr>
              <a:t>Contact Details:</a:t>
            </a:r>
            <a:br>
              <a:rPr lang="en-GB" sz="900" kern="100">
                <a:effectLst/>
                <a:latin typeface="Aptos" panose="020B0004020202020204" pitchFamily="34" charset="0"/>
                <a:ea typeface="Aptos" panose="020B0004020202020204" pitchFamily="34" charset="0"/>
                <a:cs typeface="Times New Roman" panose="02020603050405020304" pitchFamily="18" charset="0"/>
              </a:rPr>
            </a:br>
            <a:r>
              <a:rPr lang="en-GB" sz="900" kern="100">
                <a:effectLst/>
                <a:latin typeface="Aptos" panose="020B0004020202020204" pitchFamily="34" charset="0"/>
                <a:ea typeface="Aptos" panose="020B0004020202020204" pitchFamily="34" charset="0"/>
                <a:cs typeface="Times New Roman" panose="02020603050405020304" pitchFamily="18" charset="0"/>
              </a:rPr>
              <a:t>Email: </a:t>
            </a:r>
            <a:r>
              <a:rPr lang="en-GB" sz="900" u="sng" kern="10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3"/>
              </a:rPr>
              <a:t>Monks </a:t>
            </a:r>
            <a:r>
              <a:rPr lang="en-GB" sz="900" u="sng" kern="100" err="1">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3"/>
              </a:rPr>
              <a:t>Coppenhall</a:t>
            </a:r>
            <a:r>
              <a:rPr lang="en-GB" sz="900" u="sng" kern="10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3"/>
              </a:rPr>
              <a:t> Children’s Centre</a:t>
            </a:r>
            <a:br>
              <a:rPr lang="en-GB" sz="900" kern="100">
                <a:effectLst/>
                <a:latin typeface="Aptos" panose="020B0004020202020204" pitchFamily="34" charset="0"/>
                <a:ea typeface="Aptos" panose="020B0004020202020204" pitchFamily="34" charset="0"/>
                <a:cs typeface="Times New Roman" panose="02020603050405020304" pitchFamily="18" charset="0"/>
              </a:rPr>
            </a:br>
            <a:r>
              <a:rPr lang="en-GB" sz="900" kern="100">
                <a:effectLst/>
                <a:latin typeface="Aptos" panose="020B0004020202020204" pitchFamily="34" charset="0"/>
                <a:ea typeface="Aptos" panose="020B0004020202020204" pitchFamily="34" charset="0"/>
                <a:cs typeface="Times New Roman" panose="02020603050405020304" pitchFamily="18" charset="0"/>
              </a:rPr>
              <a:t>Phone: 01270 371 240</a:t>
            </a:r>
          </a:p>
          <a:p>
            <a:pPr>
              <a:lnSpc>
                <a:spcPct val="115000"/>
              </a:lnSpc>
              <a:spcAft>
                <a:spcPts val="800"/>
              </a:spcAft>
              <a:buNone/>
            </a:pPr>
            <a:r>
              <a:rPr lang="en-GB" sz="900" kern="100">
                <a:effectLst/>
                <a:latin typeface="Aptos" panose="020B0004020202020204" pitchFamily="34" charset="0"/>
                <a:ea typeface="Aptos" panose="020B0004020202020204" pitchFamily="34" charset="0"/>
                <a:cs typeface="Times New Roman" panose="02020603050405020304" pitchFamily="18" charset="0"/>
              </a:rPr>
              <a:t>Opening Hours:</a:t>
            </a:r>
            <a:br>
              <a:rPr lang="en-GB" sz="900" kern="100">
                <a:effectLst/>
                <a:latin typeface="Aptos" panose="020B0004020202020204" pitchFamily="34" charset="0"/>
                <a:ea typeface="Aptos" panose="020B0004020202020204" pitchFamily="34" charset="0"/>
                <a:cs typeface="Times New Roman" panose="02020603050405020304" pitchFamily="18" charset="0"/>
              </a:rPr>
            </a:br>
            <a:r>
              <a:rPr lang="en-GB" sz="900" kern="100">
                <a:effectLst/>
                <a:latin typeface="Aptos" panose="020B0004020202020204" pitchFamily="34" charset="0"/>
                <a:ea typeface="Aptos" panose="020B0004020202020204" pitchFamily="34" charset="0"/>
                <a:cs typeface="Times New Roman" panose="02020603050405020304" pitchFamily="18" charset="0"/>
              </a:rPr>
              <a:t>Monday to Thursday 9am to 5pm</a:t>
            </a:r>
            <a:br>
              <a:rPr lang="en-GB" sz="900" kern="100">
                <a:effectLst/>
                <a:latin typeface="Aptos" panose="020B0004020202020204" pitchFamily="34" charset="0"/>
                <a:ea typeface="Aptos" panose="020B0004020202020204" pitchFamily="34" charset="0"/>
                <a:cs typeface="Times New Roman" panose="02020603050405020304" pitchFamily="18" charset="0"/>
              </a:rPr>
            </a:br>
            <a:r>
              <a:rPr lang="en-GB" sz="900" kern="100">
                <a:effectLst/>
                <a:latin typeface="Aptos" panose="020B0004020202020204" pitchFamily="34" charset="0"/>
                <a:ea typeface="Aptos" panose="020B0004020202020204" pitchFamily="34" charset="0"/>
                <a:cs typeface="Times New Roman" panose="02020603050405020304" pitchFamily="18" charset="0"/>
              </a:rPr>
              <a:t>Friday 9am to 4.30pm</a:t>
            </a:r>
          </a:p>
          <a:p>
            <a:pPr>
              <a:lnSpc>
                <a:spcPct val="115000"/>
              </a:lnSpc>
              <a:spcAft>
                <a:spcPts val="800"/>
              </a:spcAft>
              <a:buNone/>
            </a:pPr>
            <a:endParaRPr lang="en-GB" sz="9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87500921-1C25-F41E-AC9D-970E12D3BD43}"/>
              </a:ext>
            </a:extLst>
          </p:cNvPr>
          <p:cNvSpPr txBox="1"/>
          <p:nvPr/>
        </p:nvSpPr>
        <p:spPr>
          <a:xfrm>
            <a:off x="4500899" y="872529"/>
            <a:ext cx="2127600" cy="3521029"/>
          </a:xfrm>
          <a:prstGeom prst="rect">
            <a:avLst/>
          </a:prstGeom>
          <a:noFill/>
        </p:spPr>
        <p:txBody>
          <a:bodyPr wrap="square">
            <a:spAutoFit/>
          </a:bodyPr>
          <a:lstStyle/>
          <a:p>
            <a:pPr>
              <a:lnSpc>
                <a:spcPct val="115000"/>
              </a:lnSpc>
              <a:spcAft>
                <a:spcPts val="800"/>
              </a:spcAft>
              <a:buNone/>
            </a:pPr>
            <a:r>
              <a:rPr lang="en-GB" sz="900" b="1" kern="100">
                <a:effectLst/>
                <a:latin typeface="Aptos" panose="020B0004020202020204" pitchFamily="34" charset="0"/>
                <a:ea typeface="Aptos" panose="020B0004020202020204" pitchFamily="34" charset="0"/>
                <a:cs typeface="Times New Roman" panose="02020603050405020304" pitchFamily="18" charset="0"/>
              </a:rPr>
              <a:t>Nantwich and Rural Children's Centre</a:t>
            </a:r>
            <a:br>
              <a:rPr lang="en-GB" sz="900" kern="100">
                <a:effectLst/>
                <a:latin typeface="Aptos" panose="020B0004020202020204" pitchFamily="34" charset="0"/>
                <a:ea typeface="Aptos" panose="020B0004020202020204" pitchFamily="34" charset="0"/>
                <a:cs typeface="Times New Roman" panose="02020603050405020304" pitchFamily="18" charset="0"/>
              </a:rPr>
            </a:br>
            <a:r>
              <a:rPr lang="en-GB" sz="900" kern="100">
                <a:effectLst/>
                <a:latin typeface="Aptos" panose="020B0004020202020204" pitchFamily="34" charset="0"/>
                <a:ea typeface="Aptos" panose="020B0004020202020204" pitchFamily="34" charset="0"/>
                <a:cs typeface="Times New Roman" panose="02020603050405020304" pitchFamily="18" charset="0"/>
              </a:rPr>
              <a:t>Dog Lane</a:t>
            </a:r>
            <a:br>
              <a:rPr lang="en-GB" sz="900" kern="100">
                <a:effectLst/>
                <a:latin typeface="Aptos" panose="020B0004020202020204" pitchFamily="34" charset="0"/>
                <a:ea typeface="Aptos" panose="020B0004020202020204" pitchFamily="34" charset="0"/>
                <a:cs typeface="Times New Roman" panose="02020603050405020304" pitchFamily="18" charset="0"/>
              </a:rPr>
            </a:br>
            <a:r>
              <a:rPr lang="en-GB" sz="900" kern="100">
                <a:effectLst/>
                <a:latin typeface="Aptos" panose="020B0004020202020204" pitchFamily="34" charset="0"/>
                <a:ea typeface="Aptos" panose="020B0004020202020204" pitchFamily="34" charset="0"/>
                <a:cs typeface="Times New Roman" panose="02020603050405020304" pitchFamily="18" charset="0"/>
              </a:rPr>
              <a:t>Nantwich</a:t>
            </a:r>
            <a:br>
              <a:rPr lang="en-GB" sz="900" kern="100">
                <a:effectLst/>
                <a:latin typeface="Aptos" panose="020B0004020202020204" pitchFamily="34" charset="0"/>
                <a:ea typeface="Aptos" panose="020B0004020202020204" pitchFamily="34" charset="0"/>
                <a:cs typeface="Times New Roman" panose="02020603050405020304" pitchFamily="18" charset="0"/>
              </a:rPr>
            </a:br>
            <a:r>
              <a:rPr lang="en-GB" sz="900" kern="100">
                <a:effectLst/>
                <a:latin typeface="Aptos" panose="020B0004020202020204" pitchFamily="34" charset="0"/>
                <a:ea typeface="Aptos" panose="020B0004020202020204" pitchFamily="34" charset="0"/>
                <a:cs typeface="Times New Roman" panose="02020603050405020304" pitchFamily="18" charset="0"/>
              </a:rPr>
              <a:t>CW5 5GX</a:t>
            </a:r>
          </a:p>
          <a:p>
            <a:pPr>
              <a:lnSpc>
                <a:spcPct val="115000"/>
              </a:lnSpc>
              <a:spcAft>
                <a:spcPts val="800"/>
              </a:spcAft>
              <a:buNone/>
            </a:pPr>
            <a:r>
              <a:rPr lang="en-GB" sz="900" kern="100">
                <a:effectLst/>
                <a:latin typeface="Aptos" panose="020B0004020202020204" pitchFamily="34" charset="0"/>
                <a:ea typeface="Aptos" panose="020B0004020202020204" pitchFamily="34" charset="0"/>
                <a:cs typeface="Times New Roman" panose="02020603050405020304" pitchFamily="18" charset="0"/>
              </a:rPr>
              <a:t>Contact details:</a:t>
            </a:r>
            <a:br>
              <a:rPr lang="en-GB" sz="900" kern="100">
                <a:effectLst/>
                <a:latin typeface="Aptos" panose="020B0004020202020204" pitchFamily="34" charset="0"/>
                <a:ea typeface="Aptos" panose="020B0004020202020204" pitchFamily="34" charset="0"/>
                <a:cs typeface="Times New Roman" panose="02020603050405020304" pitchFamily="18" charset="0"/>
              </a:rPr>
            </a:br>
            <a:r>
              <a:rPr lang="en-GB" sz="900" kern="100">
                <a:effectLst/>
                <a:latin typeface="Aptos" panose="020B0004020202020204" pitchFamily="34" charset="0"/>
                <a:ea typeface="Aptos" panose="020B0004020202020204" pitchFamily="34" charset="0"/>
                <a:cs typeface="Times New Roman" panose="02020603050405020304" pitchFamily="18" charset="0"/>
              </a:rPr>
              <a:t>Email: </a:t>
            </a:r>
            <a:r>
              <a:rPr lang="en-GB" sz="900" u="sng" kern="10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4"/>
              </a:rPr>
              <a:t>Nantwich and Rural Children’s Centre</a:t>
            </a:r>
            <a:br>
              <a:rPr lang="en-GB" sz="900" kern="100">
                <a:effectLst/>
                <a:latin typeface="Aptos" panose="020B0004020202020204" pitchFamily="34" charset="0"/>
                <a:ea typeface="Aptos" panose="020B0004020202020204" pitchFamily="34" charset="0"/>
                <a:cs typeface="Times New Roman" panose="02020603050405020304" pitchFamily="18" charset="0"/>
              </a:rPr>
            </a:br>
            <a:r>
              <a:rPr lang="en-GB" sz="900" kern="100">
                <a:effectLst/>
                <a:latin typeface="Aptos" panose="020B0004020202020204" pitchFamily="34" charset="0"/>
                <a:ea typeface="Aptos" panose="020B0004020202020204" pitchFamily="34" charset="0"/>
                <a:cs typeface="Times New Roman" panose="02020603050405020304" pitchFamily="18" charset="0"/>
              </a:rPr>
              <a:t>Phone: 01270 375 390</a:t>
            </a:r>
          </a:p>
          <a:p>
            <a:pPr>
              <a:lnSpc>
                <a:spcPct val="115000"/>
              </a:lnSpc>
              <a:spcAft>
                <a:spcPts val="800"/>
              </a:spcAft>
              <a:buNone/>
            </a:pPr>
            <a:r>
              <a:rPr lang="en-GB" sz="900" b="1" kern="100">
                <a:effectLst/>
                <a:latin typeface="Aptos" panose="020B0004020202020204" pitchFamily="34" charset="0"/>
                <a:ea typeface="Aptos" panose="020B0004020202020204" pitchFamily="34" charset="0"/>
                <a:cs typeface="Times New Roman" panose="02020603050405020304" pitchFamily="18" charset="0"/>
              </a:rPr>
              <a:t>Oak Tree Family Hub</a:t>
            </a:r>
            <a:br>
              <a:rPr lang="en-GB" sz="900" kern="100">
                <a:effectLst/>
                <a:latin typeface="Aptos" panose="020B0004020202020204" pitchFamily="34" charset="0"/>
                <a:ea typeface="Aptos" panose="020B0004020202020204" pitchFamily="34" charset="0"/>
                <a:cs typeface="Times New Roman" panose="02020603050405020304" pitchFamily="18" charset="0"/>
              </a:rPr>
            </a:br>
            <a:r>
              <a:rPr lang="en-GB" sz="900" kern="100">
                <a:effectLst/>
                <a:latin typeface="Aptos" panose="020B0004020202020204" pitchFamily="34" charset="0"/>
                <a:ea typeface="Aptos" panose="020B0004020202020204" pitchFamily="34" charset="0"/>
                <a:cs typeface="Times New Roman" panose="02020603050405020304" pitchFamily="18" charset="0"/>
              </a:rPr>
              <a:t>Newcastle Street</a:t>
            </a:r>
            <a:br>
              <a:rPr lang="en-GB" sz="900" kern="100">
                <a:effectLst/>
                <a:latin typeface="Aptos" panose="020B0004020202020204" pitchFamily="34" charset="0"/>
                <a:ea typeface="Aptos" panose="020B0004020202020204" pitchFamily="34" charset="0"/>
                <a:cs typeface="Times New Roman" panose="02020603050405020304" pitchFamily="18" charset="0"/>
              </a:rPr>
            </a:br>
            <a:r>
              <a:rPr lang="en-GB" sz="900" kern="100">
                <a:effectLst/>
                <a:latin typeface="Aptos" panose="020B0004020202020204" pitchFamily="34" charset="0"/>
                <a:ea typeface="Aptos" panose="020B0004020202020204" pitchFamily="34" charset="0"/>
                <a:cs typeface="Times New Roman" panose="02020603050405020304" pitchFamily="18" charset="0"/>
              </a:rPr>
              <a:t>Crewe</a:t>
            </a:r>
            <a:br>
              <a:rPr lang="en-GB" sz="900" kern="100">
                <a:effectLst/>
                <a:latin typeface="Aptos" panose="020B0004020202020204" pitchFamily="34" charset="0"/>
                <a:ea typeface="Aptos" panose="020B0004020202020204" pitchFamily="34" charset="0"/>
                <a:cs typeface="Times New Roman" panose="02020603050405020304" pitchFamily="18" charset="0"/>
              </a:rPr>
            </a:br>
            <a:r>
              <a:rPr lang="en-GB" sz="900" kern="100">
                <a:effectLst/>
                <a:latin typeface="Aptos" panose="020B0004020202020204" pitchFamily="34" charset="0"/>
                <a:ea typeface="Aptos" panose="020B0004020202020204" pitchFamily="34" charset="0"/>
                <a:cs typeface="Times New Roman" panose="02020603050405020304" pitchFamily="18" charset="0"/>
              </a:rPr>
              <a:t>CW1 3LF</a:t>
            </a:r>
          </a:p>
          <a:p>
            <a:pPr>
              <a:lnSpc>
                <a:spcPct val="115000"/>
              </a:lnSpc>
              <a:spcAft>
                <a:spcPts val="800"/>
              </a:spcAft>
              <a:buNone/>
            </a:pPr>
            <a:r>
              <a:rPr lang="en-GB" sz="900" kern="100">
                <a:effectLst/>
                <a:latin typeface="Aptos" panose="020B0004020202020204" pitchFamily="34" charset="0"/>
                <a:ea typeface="Aptos" panose="020B0004020202020204" pitchFamily="34" charset="0"/>
                <a:cs typeface="Times New Roman" panose="02020603050405020304" pitchFamily="18" charset="0"/>
              </a:rPr>
              <a:t>Contact details:</a:t>
            </a:r>
            <a:br>
              <a:rPr lang="en-GB" sz="900" kern="100">
                <a:effectLst/>
                <a:latin typeface="Aptos" panose="020B0004020202020204" pitchFamily="34" charset="0"/>
                <a:ea typeface="Aptos" panose="020B0004020202020204" pitchFamily="34" charset="0"/>
                <a:cs typeface="Times New Roman" panose="02020603050405020304" pitchFamily="18" charset="0"/>
              </a:rPr>
            </a:br>
            <a:r>
              <a:rPr lang="en-GB" sz="900" kern="100">
                <a:effectLst/>
                <a:latin typeface="Aptos" panose="020B0004020202020204" pitchFamily="34" charset="0"/>
                <a:ea typeface="Aptos" panose="020B0004020202020204" pitchFamily="34" charset="0"/>
                <a:cs typeface="Times New Roman" panose="02020603050405020304" pitchFamily="18" charset="0"/>
              </a:rPr>
              <a:t>Email: </a:t>
            </a:r>
            <a:r>
              <a:rPr lang="en-GB" sz="900" u="sng" kern="10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5"/>
              </a:rPr>
              <a:t>Email Oak Tree Family Hub</a:t>
            </a:r>
            <a:br>
              <a:rPr lang="en-GB" sz="900" kern="100">
                <a:effectLst/>
                <a:latin typeface="Aptos" panose="020B0004020202020204" pitchFamily="34" charset="0"/>
                <a:ea typeface="Aptos" panose="020B0004020202020204" pitchFamily="34" charset="0"/>
                <a:cs typeface="Times New Roman" panose="02020603050405020304" pitchFamily="18" charset="0"/>
              </a:rPr>
            </a:br>
            <a:r>
              <a:rPr lang="en-GB" sz="900" kern="100">
                <a:effectLst/>
                <a:latin typeface="Aptos" panose="020B0004020202020204" pitchFamily="34" charset="0"/>
                <a:ea typeface="Aptos" panose="020B0004020202020204" pitchFamily="34" charset="0"/>
                <a:cs typeface="Times New Roman" panose="02020603050405020304" pitchFamily="18" charset="0"/>
              </a:rPr>
              <a:t>Phone: 01270 371 250</a:t>
            </a:r>
          </a:p>
          <a:p>
            <a:pPr>
              <a:lnSpc>
                <a:spcPct val="115000"/>
              </a:lnSpc>
              <a:spcAft>
                <a:spcPts val="800"/>
              </a:spcAft>
              <a:buNone/>
            </a:pPr>
            <a:r>
              <a:rPr lang="en-GB" sz="900" kern="100">
                <a:effectLst/>
                <a:latin typeface="Aptos" panose="020B0004020202020204" pitchFamily="34" charset="0"/>
                <a:ea typeface="Aptos" panose="020B0004020202020204" pitchFamily="34" charset="0"/>
                <a:cs typeface="Times New Roman" panose="02020603050405020304" pitchFamily="18" charset="0"/>
              </a:rPr>
              <a:t>Opening hours:</a:t>
            </a:r>
            <a:br>
              <a:rPr lang="en-GB" sz="900" kern="100">
                <a:effectLst/>
                <a:latin typeface="Aptos" panose="020B0004020202020204" pitchFamily="34" charset="0"/>
                <a:ea typeface="Aptos" panose="020B0004020202020204" pitchFamily="34" charset="0"/>
                <a:cs typeface="Times New Roman" panose="02020603050405020304" pitchFamily="18" charset="0"/>
              </a:rPr>
            </a:br>
            <a:r>
              <a:rPr lang="en-GB" sz="900" kern="100">
                <a:effectLst/>
                <a:latin typeface="Aptos" panose="020B0004020202020204" pitchFamily="34" charset="0"/>
                <a:ea typeface="Aptos" panose="020B0004020202020204" pitchFamily="34" charset="0"/>
                <a:cs typeface="Times New Roman" panose="02020603050405020304" pitchFamily="18" charset="0"/>
              </a:rPr>
              <a:t>Monday to Thursday 9am to 5pm</a:t>
            </a:r>
            <a:br>
              <a:rPr lang="en-GB" sz="900" kern="100">
                <a:effectLst/>
                <a:latin typeface="Aptos" panose="020B0004020202020204" pitchFamily="34" charset="0"/>
                <a:ea typeface="Aptos" panose="020B0004020202020204" pitchFamily="34" charset="0"/>
                <a:cs typeface="Times New Roman" panose="02020603050405020304" pitchFamily="18" charset="0"/>
              </a:rPr>
            </a:br>
            <a:r>
              <a:rPr lang="en-GB" sz="900" kern="100">
                <a:effectLst/>
                <a:latin typeface="Aptos" panose="020B0004020202020204" pitchFamily="34" charset="0"/>
                <a:ea typeface="Aptos" panose="020B0004020202020204" pitchFamily="34" charset="0"/>
                <a:cs typeface="Times New Roman" panose="02020603050405020304" pitchFamily="18" charset="0"/>
              </a:rPr>
              <a:t>Friday 9am to 4.30pm</a:t>
            </a:r>
          </a:p>
        </p:txBody>
      </p:sp>
      <p:sp>
        <p:nvSpPr>
          <p:cNvPr id="7" name="TextBox 6">
            <a:extLst>
              <a:ext uri="{FF2B5EF4-FFF2-40B4-BE49-F238E27FC236}">
                <a16:creationId xmlns:a16="http://schemas.microsoft.com/office/drawing/2014/main" id="{9FD50459-FBA3-7382-3D77-5BEB2C3444B2}"/>
              </a:ext>
            </a:extLst>
          </p:cNvPr>
          <p:cNvSpPr txBox="1"/>
          <p:nvPr/>
        </p:nvSpPr>
        <p:spPr>
          <a:xfrm>
            <a:off x="6682386" y="872528"/>
            <a:ext cx="2127600" cy="3623621"/>
          </a:xfrm>
          <a:prstGeom prst="rect">
            <a:avLst/>
          </a:prstGeom>
          <a:noFill/>
        </p:spPr>
        <p:txBody>
          <a:bodyPr wrap="square">
            <a:spAutoFit/>
          </a:bodyPr>
          <a:lstStyle/>
          <a:p>
            <a:pPr>
              <a:lnSpc>
                <a:spcPct val="115000"/>
              </a:lnSpc>
              <a:spcAft>
                <a:spcPts val="800"/>
              </a:spcAft>
              <a:buNone/>
            </a:pPr>
            <a:r>
              <a:rPr lang="en-GB" sz="900" b="1" kern="100">
                <a:effectLst/>
                <a:latin typeface="Aptos" panose="020B0004020202020204" pitchFamily="34" charset="0"/>
                <a:ea typeface="Aptos" panose="020B0004020202020204" pitchFamily="34" charset="0"/>
                <a:cs typeface="Times New Roman" panose="02020603050405020304" pitchFamily="18" charset="0"/>
              </a:rPr>
              <a:t>Ash Grove Family Hub</a:t>
            </a:r>
            <a:br>
              <a:rPr lang="en-GB" sz="900" kern="100">
                <a:effectLst/>
                <a:latin typeface="Aptos" panose="020B0004020202020204" pitchFamily="34" charset="0"/>
                <a:ea typeface="Aptos" panose="020B0004020202020204" pitchFamily="34" charset="0"/>
                <a:cs typeface="Times New Roman" panose="02020603050405020304" pitchFamily="18" charset="0"/>
              </a:rPr>
            </a:br>
            <a:r>
              <a:rPr lang="en-GB" sz="900" kern="100">
                <a:effectLst/>
                <a:latin typeface="Aptos" panose="020B0004020202020204" pitchFamily="34" charset="0"/>
                <a:ea typeface="Aptos" panose="020B0004020202020204" pitchFamily="34" charset="0"/>
                <a:cs typeface="Times New Roman" panose="02020603050405020304" pitchFamily="18" charset="0"/>
              </a:rPr>
              <a:t>Macclesfield</a:t>
            </a:r>
            <a:br>
              <a:rPr lang="en-GB" sz="900" kern="100">
                <a:effectLst/>
                <a:latin typeface="Aptos" panose="020B0004020202020204" pitchFamily="34" charset="0"/>
                <a:ea typeface="Aptos" panose="020B0004020202020204" pitchFamily="34" charset="0"/>
                <a:cs typeface="Times New Roman" panose="02020603050405020304" pitchFamily="18" charset="0"/>
              </a:rPr>
            </a:br>
            <a:r>
              <a:rPr lang="en-GB" sz="900" kern="100">
                <a:effectLst/>
                <a:latin typeface="Aptos" panose="020B0004020202020204" pitchFamily="34" charset="0"/>
                <a:ea typeface="Aptos" panose="020B0004020202020204" pitchFamily="34" charset="0"/>
                <a:cs typeface="Times New Roman" panose="02020603050405020304" pitchFamily="18" charset="0"/>
              </a:rPr>
              <a:t>SK11 7TD </a:t>
            </a:r>
          </a:p>
          <a:p>
            <a:pPr>
              <a:lnSpc>
                <a:spcPct val="115000"/>
              </a:lnSpc>
              <a:spcAft>
                <a:spcPts val="800"/>
              </a:spcAft>
              <a:buNone/>
            </a:pPr>
            <a:r>
              <a:rPr lang="en-GB" sz="900" kern="100">
                <a:effectLst/>
                <a:latin typeface="Aptos" panose="020B0004020202020204" pitchFamily="34" charset="0"/>
                <a:ea typeface="Aptos" panose="020B0004020202020204" pitchFamily="34" charset="0"/>
                <a:cs typeface="Times New Roman" panose="02020603050405020304" pitchFamily="18" charset="0"/>
              </a:rPr>
              <a:t>Contact details:</a:t>
            </a:r>
            <a:br>
              <a:rPr lang="en-GB" sz="900" kern="100">
                <a:effectLst/>
                <a:latin typeface="Aptos" panose="020B0004020202020204" pitchFamily="34" charset="0"/>
                <a:ea typeface="Aptos" panose="020B0004020202020204" pitchFamily="34" charset="0"/>
                <a:cs typeface="Times New Roman" panose="02020603050405020304" pitchFamily="18" charset="0"/>
              </a:rPr>
            </a:br>
            <a:r>
              <a:rPr lang="en-GB" sz="900" kern="100">
                <a:effectLst/>
                <a:latin typeface="Aptos" panose="020B0004020202020204" pitchFamily="34" charset="0"/>
                <a:ea typeface="Aptos" panose="020B0004020202020204" pitchFamily="34" charset="0"/>
                <a:cs typeface="Times New Roman" panose="02020603050405020304" pitchFamily="18" charset="0"/>
              </a:rPr>
              <a:t>Email: </a:t>
            </a:r>
            <a:r>
              <a:rPr lang="en-GB" sz="900" u="sng" kern="10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6"/>
              </a:rPr>
              <a:t>Ash Grove Family Hub</a:t>
            </a:r>
            <a:br>
              <a:rPr lang="en-GB" sz="900" kern="100">
                <a:effectLst/>
                <a:latin typeface="Aptos" panose="020B0004020202020204" pitchFamily="34" charset="0"/>
                <a:ea typeface="Aptos" panose="020B0004020202020204" pitchFamily="34" charset="0"/>
                <a:cs typeface="Times New Roman" panose="02020603050405020304" pitchFamily="18" charset="0"/>
              </a:rPr>
            </a:br>
            <a:r>
              <a:rPr lang="en-GB" sz="900" kern="100">
                <a:effectLst/>
                <a:latin typeface="Aptos" panose="020B0004020202020204" pitchFamily="34" charset="0"/>
                <a:ea typeface="Aptos" panose="020B0004020202020204" pitchFamily="34" charset="0"/>
                <a:cs typeface="Times New Roman" panose="02020603050405020304" pitchFamily="18" charset="0"/>
              </a:rPr>
              <a:t>Phone: 01625 374 484</a:t>
            </a:r>
          </a:p>
          <a:p>
            <a:pPr>
              <a:lnSpc>
                <a:spcPct val="115000"/>
              </a:lnSpc>
              <a:spcAft>
                <a:spcPts val="800"/>
              </a:spcAft>
              <a:buNone/>
            </a:pPr>
            <a:r>
              <a:rPr lang="en-GB" sz="900" kern="100">
                <a:effectLst/>
                <a:latin typeface="Aptos" panose="020B0004020202020204" pitchFamily="34" charset="0"/>
                <a:ea typeface="Aptos" panose="020B0004020202020204" pitchFamily="34" charset="0"/>
                <a:cs typeface="Times New Roman" panose="02020603050405020304" pitchFamily="18" charset="0"/>
              </a:rPr>
              <a:t>Opening Hours:</a:t>
            </a:r>
            <a:br>
              <a:rPr lang="en-GB" sz="900" kern="100">
                <a:effectLst/>
                <a:latin typeface="Aptos" panose="020B0004020202020204" pitchFamily="34" charset="0"/>
                <a:ea typeface="Aptos" panose="020B0004020202020204" pitchFamily="34" charset="0"/>
                <a:cs typeface="Times New Roman" panose="02020603050405020304" pitchFamily="18" charset="0"/>
              </a:rPr>
            </a:br>
            <a:r>
              <a:rPr lang="en-GB" sz="900" kern="100">
                <a:effectLst/>
                <a:latin typeface="Aptos" panose="020B0004020202020204" pitchFamily="34" charset="0"/>
                <a:ea typeface="Aptos" panose="020B0004020202020204" pitchFamily="34" charset="0"/>
                <a:cs typeface="Times New Roman" panose="02020603050405020304" pitchFamily="18" charset="0"/>
              </a:rPr>
              <a:t>Monday to Thursday 9am to 5pm</a:t>
            </a:r>
            <a:br>
              <a:rPr lang="en-GB" sz="900" kern="100">
                <a:effectLst/>
                <a:latin typeface="Aptos" panose="020B0004020202020204" pitchFamily="34" charset="0"/>
                <a:ea typeface="Aptos" panose="020B0004020202020204" pitchFamily="34" charset="0"/>
                <a:cs typeface="Times New Roman" panose="02020603050405020304" pitchFamily="18" charset="0"/>
              </a:rPr>
            </a:br>
            <a:r>
              <a:rPr lang="en-GB" sz="900" kern="100">
                <a:effectLst/>
                <a:latin typeface="Aptos" panose="020B0004020202020204" pitchFamily="34" charset="0"/>
                <a:ea typeface="Aptos" panose="020B0004020202020204" pitchFamily="34" charset="0"/>
                <a:cs typeface="Times New Roman" panose="02020603050405020304" pitchFamily="18" charset="0"/>
              </a:rPr>
              <a:t>Friday 9am to 4.30pm </a:t>
            </a:r>
          </a:p>
          <a:p>
            <a:pPr>
              <a:lnSpc>
                <a:spcPct val="115000"/>
              </a:lnSpc>
              <a:spcAft>
                <a:spcPts val="800"/>
              </a:spcAft>
              <a:buNone/>
            </a:pPr>
            <a:r>
              <a:rPr lang="en-GB" sz="900" b="1" kern="100" err="1">
                <a:effectLst/>
                <a:latin typeface="Aptos" panose="020B0004020202020204" pitchFamily="34" charset="0"/>
                <a:ea typeface="Aptos" panose="020B0004020202020204" pitchFamily="34" charset="0"/>
                <a:cs typeface="Times New Roman" panose="02020603050405020304" pitchFamily="18" charset="0"/>
              </a:rPr>
              <a:t>Oakenclough</a:t>
            </a:r>
            <a:r>
              <a:rPr lang="en-GB" sz="900" b="1" kern="100">
                <a:effectLst/>
                <a:latin typeface="Aptos" panose="020B0004020202020204" pitchFamily="34" charset="0"/>
                <a:ea typeface="Aptos" panose="020B0004020202020204" pitchFamily="34" charset="0"/>
                <a:cs typeface="Times New Roman" panose="02020603050405020304" pitchFamily="18" charset="0"/>
              </a:rPr>
              <a:t> Family Hub</a:t>
            </a:r>
            <a:br>
              <a:rPr lang="en-GB" sz="900" kern="100">
                <a:effectLst/>
                <a:latin typeface="Aptos" panose="020B0004020202020204" pitchFamily="34" charset="0"/>
                <a:ea typeface="Aptos" panose="020B0004020202020204" pitchFamily="34" charset="0"/>
                <a:cs typeface="Times New Roman" panose="02020603050405020304" pitchFamily="18" charset="0"/>
              </a:rPr>
            </a:br>
            <a:r>
              <a:rPr lang="en-GB" sz="900" kern="100" err="1">
                <a:effectLst/>
                <a:latin typeface="Aptos" panose="020B0004020202020204" pitchFamily="34" charset="0"/>
                <a:ea typeface="Aptos" panose="020B0004020202020204" pitchFamily="34" charset="0"/>
                <a:cs typeface="Times New Roman" panose="02020603050405020304" pitchFamily="18" charset="0"/>
              </a:rPr>
              <a:t>Colshaw</a:t>
            </a:r>
            <a:r>
              <a:rPr lang="en-GB" sz="900" kern="100">
                <a:effectLst/>
                <a:latin typeface="Aptos" panose="020B0004020202020204" pitchFamily="34" charset="0"/>
                <a:ea typeface="Aptos" panose="020B0004020202020204" pitchFamily="34" charset="0"/>
                <a:cs typeface="Times New Roman" panose="02020603050405020304" pitchFamily="18" charset="0"/>
              </a:rPr>
              <a:t> Drive</a:t>
            </a:r>
            <a:br>
              <a:rPr lang="en-GB" sz="900" kern="100">
                <a:effectLst/>
                <a:latin typeface="Aptos" panose="020B0004020202020204" pitchFamily="34" charset="0"/>
                <a:ea typeface="Aptos" panose="020B0004020202020204" pitchFamily="34" charset="0"/>
                <a:cs typeface="Times New Roman" panose="02020603050405020304" pitchFamily="18" charset="0"/>
              </a:rPr>
            </a:br>
            <a:r>
              <a:rPr lang="en-GB" sz="900" kern="100">
                <a:effectLst/>
                <a:latin typeface="Aptos" panose="020B0004020202020204" pitchFamily="34" charset="0"/>
                <a:ea typeface="Aptos" panose="020B0004020202020204" pitchFamily="34" charset="0"/>
                <a:cs typeface="Times New Roman" panose="02020603050405020304" pitchFamily="18" charset="0"/>
              </a:rPr>
              <a:t>Wilmslow</a:t>
            </a:r>
            <a:br>
              <a:rPr lang="en-GB" sz="900" kern="100">
                <a:effectLst/>
                <a:latin typeface="Aptos" panose="020B0004020202020204" pitchFamily="34" charset="0"/>
                <a:ea typeface="Aptos" panose="020B0004020202020204" pitchFamily="34" charset="0"/>
                <a:cs typeface="Times New Roman" panose="02020603050405020304" pitchFamily="18" charset="0"/>
              </a:rPr>
            </a:br>
            <a:r>
              <a:rPr lang="en-GB" sz="900" kern="100">
                <a:effectLst/>
                <a:latin typeface="Aptos" panose="020B0004020202020204" pitchFamily="34" charset="0"/>
                <a:ea typeface="Aptos" panose="020B0004020202020204" pitchFamily="34" charset="0"/>
                <a:cs typeface="Times New Roman" panose="02020603050405020304" pitchFamily="18" charset="0"/>
              </a:rPr>
              <a:t>SK9 2PZ</a:t>
            </a:r>
          </a:p>
          <a:p>
            <a:pPr>
              <a:lnSpc>
                <a:spcPct val="115000"/>
              </a:lnSpc>
              <a:spcAft>
                <a:spcPts val="800"/>
              </a:spcAft>
              <a:buNone/>
            </a:pPr>
            <a:r>
              <a:rPr lang="en-GB" sz="900" kern="100">
                <a:effectLst/>
                <a:latin typeface="Aptos" panose="020B0004020202020204" pitchFamily="34" charset="0"/>
                <a:ea typeface="Aptos" panose="020B0004020202020204" pitchFamily="34" charset="0"/>
                <a:cs typeface="Times New Roman" panose="02020603050405020304" pitchFamily="18" charset="0"/>
              </a:rPr>
              <a:t>Contact details:</a:t>
            </a:r>
            <a:br>
              <a:rPr lang="en-GB" sz="900" kern="100">
                <a:effectLst/>
                <a:latin typeface="Aptos" panose="020B0004020202020204" pitchFamily="34" charset="0"/>
                <a:ea typeface="Aptos" panose="020B0004020202020204" pitchFamily="34" charset="0"/>
                <a:cs typeface="Times New Roman" panose="02020603050405020304" pitchFamily="18" charset="0"/>
              </a:rPr>
            </a:br>
            <a:r>
              <a:rPr lang="en-GB" sz="900" kern="100">
                <a:effectLst/>
                <a:latin typeface="Aptos" panose="020B0004020202020204" pitchFamily="34" charset="0"/>
                <a:ea typeface="Aptos" panose="020B0004020202020204" pitchFamily="34" charset="0"/>
                <a:cs typeface="Times New Roman" panose="02020603050405020304" pitchFamily="18" charset="0"/>
              </a:rPr>
              <a:t>Email: </a:t>
            </a:r>
            <a:r>
              <a:rPr lang="en-GB" sz="900" u="sng" kern="100" err="1">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7"/>
              </a:rPr>
              <a:t>Oakenclough</a:t>
            </a:r>
            <a:r>
              <a:rPr lang="en-GB" sz="900" u="sng" kern="10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7"/>
              </a:rPr>
              <a:t> Family Hub</a:t>
            </a:r>
            <a:br>
              <a:rPr lang="en-GB" sz="900" kern="100">
                <a:effectLst/>
                <a:latin typeface="Aptos" panose="020B0004020202020204" pitchFamily="34" charset="0"/>
                <a:ea typeface="Aptos" panose="020B0004020202020204" pitchFamily="34" charset="0"/>
                <a:cs typeface="Times New Roman" panose="02020603050405020304" pitchFamily="18" charset="0"/>
              </a:rPr>
            </a:br>
            <a:r>
              <a:rPr lang="en-GB" sz="900" kern="100">
                <a:effectLst/>
                <a:latin typeface="Aptos" panose="020B0004020202020204" pitchFamily="34" charset="0"/>
                <a:ea typeface="Aptos" panose="020B0004020202020204" pitchFamily="34" charset="0"/>
                <a:cs typeface="Times New Roman" panose="02020603050405020304" pitchFamily="18" charset="0"/>
              </a:rPr>
              <a:t>Phone: 01625 374 180</a:t>
            </a:r>
          </a:p>
          <a:p>
            <a:pPr>
              <a:lnSpc>
                <a:spcPct val="115000"/>
              </a:lnSpc>
              <a:spcAft>
                <a:spcPts val="800"/>
              </a:spcAft>
              <a:buNone/>
            </a:pPr>
            <a:r>
              <a:rPr lang="en-GB" sz="900" kern="100">
                <a:effectLst/>
                <a:latin typeface="Aptos" panose="020B0004020202020204" pitchFamily="34" charset="0"/>
                <a:ea typeface="Aptos" panose="020B0004020202020204" pitchFamily="34" charset="0"/>
                <a:cs typeface="Times New Roman" panose="02020603050405020304" pitchFamily="18" charset="0"/>
              </a:rPr>
              <a:t>Opening hours:</a:t>
            </a:r>
            <a:br>
              <a:rPr lang="en-GB" sz="900" kern="100">
                <a:effectLst/>
                <a:latin typeface="Aptos" panose="020B0004020202020204" pitchFamily="34" charset="0"/>
                <a:ea typeface="Aptos" panose="020B0004020202020204" pitchFamily="34" charset="0"/>
                <a:cs typeface="Times New Roman" panose="02020603050405020304" pitchFamily="18" charset="0"/>
              </a:rPr>
            </a:br>
            <a:r>
              <a:rPr lang="en-GB" sz="900" kern="100">
                <a:effectLst/>
                <a:latin typeface="Aptos" panose="020B0004020202020204" pitchFamily="34" charset="0"/>
                <a:ea typeface="Aptos" panose="020B0004020202020204" pitchFamily="34" charset="0"/>
                <a:cs typeface="Times New Roman" panose="02020603050405020304" pitchFamily="18" charset="0"/>
              </a:rPr>
              <a:t>Monday to Thursday 9am to 5pm</a:t>
            </a:r>
            <a:br>
              <a:rPr lang="en-GB" sz="900" kern="100">
                <a:effectLst/>
                <a:latin typeface="Aptos" panose="020B0004020202020204" pitchFamily="34" charset="0"/>
                <a:ea typeface="Aptos" panose="020B0004020202020204" pitchFamily="34" charset="0"/>
                <a:cs typeface="Times New Roman" panose="02020603050405020304" pitchFamily="18" charset="0"/>
              </a:rPr>
            </a:br>
            <a:r>
              <a:rPr lang="en-GB" sz="900" kern="100">
                <a:effectLst/>
                <a:latin typeface="Aptos" panose="020B0004020202020204" pitchFamily="34" charset="0"/>
                <a:ea typeface="Aptos" panose="020B0004020202020204" pitchFamily="34" charset="0"/>
                <a:cs typeface="Times New Roman" panose="02020603050405020304" pitchFamily="18" charset="0"/>
              </a:rPr>
              <a:t>Friday 9am to 4.30pm</a:t>
            </a:r>
          </a:p>
        </p:txBody>
      </p:sp>
      <p:sp>
        <p:nvSpPr>
          <p:cNvPr id="11" name="Rounded Rectangle 3">
            <a:extLst>
              <a:ext uri="{FF2B5EF4-FFF2-40B4-BE49-F238E27FC236}">
                <a16:creationId xmlns:a16="http://schemas.microsoft.com/office/drawing/2014/main" id="{65323FBB-FFFF-0B1E-2CCA-D5EE5DAC34BF}"/>
              </a:ext>
            </a:extLst>
          </p:cNvPr>
          <p:cNvSpPr/>
          <p:nvPr/>
        </p:nvSpPr>
        <p:spPr>
          <a:xfrm>
            <a:off x="215832" y="350312"/>
            <a:ext cx="2137876" cy="451879"/>
          </a:xfrm>
          <a:prstGeom prst="roundRect">
            <a:avLst/>
          </a:prstGeom>
          <a:solidFill>
            <a:srgbClr val="905BA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Title 3">
            <a:extLst>
              <a:ext uri="{FF2B5EF4-FFF2-40B4-BE49-F238E27FC236}">
                <a16:creationId xmlns:a16="http://schemas.microsoft.com/office/drawing/2014/main" id="{060D1D6A-138A-B9D0-007A-FDC44232B793}"/>
              </a:ext>
            </a:extLst>
          </p:cNvPr>
          <p:cNvSpPr txBox="1">
            <a:spLocks/>
          </p:cNvSpPr>
          <p:nvPr/>
        </p:nvSpPr>
        <p:spPr>
          <a:xfrm>
            <a:off x="226108" y="340038"/>
            <a:ext cx="4001058" cy="451879"/>
          </a:xfrm>
          <a:prstGeom prst="rect">
            <a:avLst/>
          </a:prstGeom>
        </p:spPr>
        <p:txBody>
          <a:bodyPr vert="horz" lIns="91440" tIns="45720" rIns="91440" bIns="45720" rtlCol="0" anchor="ctr">
            <a:noAutofit/>
          </a:bodyPr>
          <a:lstStyle>
            <a:lvl1pPr algn="ctr" defTabSz="342900" rtl="0" eaLnBrk="1" latinLnBrk="0" hangingPunct="1">
              <a:spcBef>
                <a:spcPct val="0"/>
              </a:spcBef>
              <a:buNone/>
              <a:defRPr sz="3300" kern="1200">
                <a:solidFill>
                  <a:schemeClr val="tx1"/>
                </a:solidFill>
                <a:latin typeface="+mj-lt"/>
                <a:ea typeface="+mj-ea"/>
                <a:cs typeface="+mj-cs"/>
              </a:defRPr>
            </a:lvl1pPr>
          </a:lstStyle>
          <a:p>
            <a:pPr algn="l"/>
            <a:r>
              <a:rPr lang="en-US" sz="2400" b="1">
                <a:solidFill>
                  <a:schemeClr val="bg1"/>
                </a:solidFill>
                <a:latin typeface=""/>
              </a:rPr>
              <a:t>Family Hubs</a:t>
            </a:r>
          </a:p>
        </p:txBody>
      </p:sp>
    </p:spTree>
    <p:extLst>
      <p:ext uri="{BB962C8B-B14F-4D97-AF65-F5344CB8AC3E}">
        <p14:creationId xmlns:p14="http://schemas.microsoft.com/office/powerpoint/2010/main" val="22013487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1357478-32C4-CBFA-0CAD-31FEE829C01C}"/>
              </a:ext>
            </a:extLst>
          </p:cNvPr>
          <p:cNvSpPr txBox="1"/>
          <p:nvPr/>
        </p:nvSpPr>
        <p:spPr>
          <a:xfrm>
            <a:off x="356400" y="1063228"/>
            <a:ext cx="3934244" cy="938719"/>
          </a:xfrm>
          <a:prstGeom prst="rect">
            <a:avLst/>
          </a:prstGeom>
          <a:noFill/>
        </p:spPr>
        <p:txBody>
          <a:bodyPr wrap="square">
            <a:spAutoFit/>
          </a:bodyPr>
          <a:lstStyle/>
          <a:p>
            <a:pPr>
              <a:buNone/>
            </a:pPr>
            <a:r>
              <a:rPr lang="en-GB" sz="1100" b="1" kern="100">
                <a:effectLst/>
                <a:latin typeface="Aptos" panose="020B0004020202020204" pitchFamily="34" charset="0"/>
                <a:ea typeface="Aptos" panose="020B0004020202020204" pitchFamily="34" charset="0"/>
                <a:cs typeface="Times New Roman" panose="02020603050405020304" pitchFamily="18" charset="0"/>
              </a:rPr>
              <a:t>Cheshire Police  </a:t>
            </a:r>
          </a:p>
          <a:p>
            <a:pPr>
              <a:buNone/>
            </a:pPr>
            <a:r>
              <a:rPr lang="en-GB" sz="1100" kern="100">
                <a:effectLst/>
                <a:latin typeface="Aptos" panose="020B0004020202020204" pitchFamily="34" charset="0"/>
                <a:ea typeface="Aptos" panose="020B0004020202020204" pitchFamily="34" charset="0"/>
                <a:cs typeface="Times New Roman" panose="02020603050405020304" pitchFamily="18" charset="0"/>
              </a:rPr>
              <a:t>If you have reasonable cause to suspect that a child or young person is suffering, or at risk of suffering significant harm AND maybe in imminent danger, or a crime has been committed then you should contact the police. Tel: 999 </a:t>
            </a:r>
          </a:p>
        </p:txBody>
      </p:sp>
      <p:sp>
        <p:nvSpPr>
          <p:cNvPr id="6" name="TextBox 5">
            <a:extLst>
              <a:ext uri="{FF2B5EF4-FFF2-40B4-BE49-F238E27FC236}">
                <a16:creationId xmlns:a16="http://schemas.microsoft.com/office/drawing/2014/main" id="{28814451-F1B6-9B47-F634-108638CC7424}"/>
              </a:ext>
            </a:extLst>
          </p:cNvPr>
          <p:cNvSpPr txBox="1"/>
          <p:nvPr/>
        </p:nvSpPr>
        <p:spPr>
          <a:xfrm>
            <a:off x="4805608" y="1507244"/>
            <a:ext cx="3934244" cy="702756"/>
          </a:xfrm>
          <a:prstGeom prst="rect">
            <a:avLst/>
          </a:prstGeom>
          <a:noFill/>
        </p:spPr>
        <p:txBody>
          <a:bodyPr wrap="square">
            <a:spAutoFit/>
          </a:bodyPr>
          <a:lstStyle/>
          <a:p>
            <a:pPr>
              <a:spcAft>
                <a:spcPts val="800"/>
              </a:spcAft>
              <a:buNone/>
            </a:pPr>
            <a:r>
              <a:rPr lang="en-GB" sz="1100">
                <a:latin typeface="Aptos" panose="020B0004020202020204" pitchFamily="34" charset="0"/>
                <a:hlinkClick r:id="rId2"/>
              </a:rPr>
              <a:t>Alcohol and drug advice and info from Change Grow Live</a:t>
            </a:r>
            <a:endParaRPr lang="en-GB" sz="1100">
              <a:latin typeface="Aptos" panose="020B0004020202020204" pitchFamily="34" charset="0"/>
            </a:endParaRPr>
          </a:p>
          <a:p>
            <a:pPr>
              <a:spcAft>
                <a:spcPts val="800"/>
              </a:spcAft>
              <a:buNone/>
            </a:pPr>
            <a:r>
              <a:rPr lang="en-GB" sz="1100">
                <a:latin typeface="Aptos" panose="020B0004020202020204" pitchFamily="34" charset="0"/>
                <a:hlinkClick r:id="rId3"/>
              </a:rPr>
              <a:t>Advice and for young people or anyone supporting a young person</a:t>
            </a:r>
            <a:endParaRPr lang="en-GB" sz="11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5" name="Rounded Rectangle 3">
            <a:extLst>
              <a:ext uri="{FF2B5EF4-FFF2-40B4-BE49-F238E27FC236}">
                <a16:creationId xmlns:a16="http://schemas.microsoft.com/office/drawing/2014/main" id="{CD6ADB3E-16E5-2328-0EA5-B3FB16395BB5}"/>
              </a:ext>
            </a:extLst>
          </p:cNvPr>
          <p:cNvSpPr/>
          <p:nvPr/>
        </p:nvSpPr>
        <p:spPr>
          <a:xfrm>
            <a:off x="454529" y="438122"/>
            <a:ext cx="3587699" cy="451879"/>
          </a:xfrm>
          <a:prstGeom prst="roundRect">
            <a:avLst/>
          </a:prstGeom>
          <a:solidFill>
            <a:srgbClr val="F3973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itle 3">
            <a:extLst>
              <a:ext uri="{FF2B5EF4-FFF2-40B4-BE49-F238E27FC236}">
                <a16:creationId xmlns:a16="http://schemas.microsoft.com/office/drawing/2014/main" id="{FAB59E5C-909E-CAB2-5B7F-49C4666BEA63}"/>
              </a:ext>
            </a:extLst>
          </p:cNvPr>
          <p:cNvSpPr txBox="1">
            <a:spLocks/>
          </p:cNvSpPr>
          <p:nvPr/>
        </p:nvSpPr>
        <p:spPr>
          <a:xfrm>
            <a:off x="475079" y="427848"/>
            <a:ext cx="3966291" cy="451879"/>
          </a:xfrm>
          <a:prstGeom prst="rect">
            <a:avLst/>
          </a:prstGeom>
        </p:spPr>
        <p:txBody>
          <a:bodyPr vert="horz" lIns="91440" tIns="45720" rIns="91440" bIns="45720" rtlCol="0" anchor="ctr">
            <a:noAutofit/>
          </a:bodyPr>
          <a:lstStyle>
            <a:lvl1pPr algn="ctr" defTabSz="342900" rtl="0" eaLnBrk="1" latinLnBrk="0" hangingPunct="1">
              <a:spcBef>
                <a:spcPct val="0"/>
              </a:spcBef>
              <a:buNone/>
              <a:defRPr sz="3300" kern="1200">
                <a:solidFill>
                  <a:schemeClr val="tx1"/>
                </a:solidFill>
                <a:latin typeface="+mj-lt"/>
                <a:ea typeface="+mj-ea"/>
                <a:cs typeface="+mj-cs"/>
              </a:defRPr>
            </a:lvl1pPr>
          </a:lstStyle>
          <a:p>
            <a:pPr algn="l"/>
            <a:r>
              <a:rPr lang="en-US" sz="2400" b="1">
                <a:solidFill>
                  <a:schemeClr val="bg1"/>
                </a:solidFill>
                <a:latin typeface=""/>
              </a:rPr>
              <a:t>Other Support Contacts</a:t>
            </a:r>
          </a:p>
        </p:txBody>
      </p:sp>
      <p:sp>
        <p:nvSpPr>
          <p:cNvPr id="9" name="TextBox 8">
            <a:extLst>
              <a:ext uri="{FF2B5EF4-FFF2-40B4-BE49-F238E27FC236}">
                <a16:creationId xmlns:a16="http://schemas.microsoft.com/office/drawing/2014/main" id="{21B2284C-1230-D4B6-11F9-54B045D135EA}"/>
              </a:ext>
            </a:extLst>
          </p:cNvPr>
          <p:cNvSpPr txBox="1"/>
          <p:nvPr/>
        </p:nvSpPr>
        <p:spPr>
          <a:xfrm>
            <a:off x="356400" y="2626460"/>
            <a:ext cx="3934244" cy="1446550"/>
          </a:xfrm>
          <a:prstGeom prst="rect">
            <a:avLst/>
          </a:prstGeom>
          <a:noFill/>
        </p:spPr>
        <p:txBody>
          <a:bodyPr wrap="square">
            <a:spAutoFit/>
          </a:bodyPr>
          <a:lstStyle/>
          <a:p>
            <a:r>
              <a:rPr lang="en-GB" sz="1100">
                <a:latin typeface="Aptos" panose="020B0004020202020204" pitchFamily="34" charset="0"/>
              </a:rPr>
              <a:t>It’s never too soon to talk to us. And what you share could make a life-changing difference to a child. Our specialist team will listen, advise and take any action needed.</a:t>
            </a:r>
          </a:p>
          <a:p>
            <a:endParaRPr lang="en-GB" sz="1100">
              <a:latin typeface="Aptos" panose="020B0004020202020204" pitchFamily="34" charset="0"/>
            </a:endParaRPr>
          </a:p>
          <a:p>
            <a:r>
              <a:rPr lang="en-GB" sz="1100">
                <a:latin typeface="Aptos" panose="020B0004020202020204" pitchFamily="34" charset="0"/>
              </a:rPr>
              <a:t>You can contact our Helpline by calling 0808 800 5000 or emailing help@NSPCC.org.uk. Our voice Helpline is currently available 10am – 4pm Monday to Friday or you can email help@NSPCC.org.uk 24/7 - you don’t have to say who you are.</a:t>
            </a:r>
          </a:p>
        </p:txBody>
      </p:sp>
      <p:pic>
        <p:nvPicPr>
          <p:cNvPr id="11" name="Picture 10">
            <a:extLst>
              <a:ext uri="{FF2B5EF4-FFF2-40B4-BE49-F238E27FC236}">
                <a16:creationId xmlns:a16="http://schemas.microsoft.com/office/drawing/2014/main" id="{4956C012-A2F3-86ED-1D8C-404CB83B267F}"/>
              </a:ext>
            </a:extLst>
          </p:cNvPr>
          <p:cNvPicPr>
            <a:picLocks noChangeAspect="1"/>
          </p:cNvPicPr>
          <p:nvPr/>
        </p:nvPicPr>
        <p:blipFill>
          <a:blip r:embed="rId4"/>
          <a:stretch>
            <a:fillRect/>
          </a:stretch>
        </p:blipFill>
        <p:spPr>
          <a:xfrm>
            <a:off x="298342" y="2194749"/>
            <a:ext cx="1486107" cy="485843"/>
          </a:xfrm>
          <a:prstGeom prst="rect">
            <a:avLst/>
          </a:prstGeom>
        </p:spPr>
      </p:pic>
      <p:pic>
        <p:nvPicPr>
          <p:cNvPr id="16" name="Picture 15">
            <a:extLst>
              <a:ext uri="{FF2B5EF4-FFF2-40B4-BE49-F238E27FC236}">
                <a16:creationId xmlns:a16="http://schemas.microsoft.com/office/drawing/2014/main" id="{7BD41A6E-92EF-661A-3D1E-C67126FDBCB2}"/>
              </a:ext>
            </a:extLst>
          </p:cNvPr>
          <p:cNvPicPr>
            <a:picLocks noChangeAspect="1"/>
          </p:cNvPicPr>
          <p:nvPr/>
        </p:nvPicPr>
        <p:blipFill>
          <a:blip r:embed="rId5"/>
          <a:stretch>
            <a:fillRect/>
          </a:stretch>
        </p:blipFill>
        <p:spPr>
          <a:xfrm>
            <a:off x="4805608" y="875270"/>
            <a:ext cx="1457528" cy="657317"/>
          </a:xfrm>
          <a:prstGeom prst="rect">
            <a:avLst/>
          </a:prstGeom>
        </p:spPr>
      </p:pic>
    </p:spTree>
    <p:extLst>
      <p:ext uri="{BB962C8B-B14F-4D97-AF65-F5344CB8AC3E}">
        <p14:creationId xmlns:p14="http://schemas.microsoft.com/office/powerpoint/2010/main" val="13013298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B606FE6-CC7C-FAF4-4E37-C1FDAE1D3FD4}"/>
              </a:ext>
            </a:extLst>
          </p:cNvPr>
          <p:cNvSpPr txBox="1"/>
          <p:nvPr/>
        </p:nvSpPr>
        <p:spPr>
          <a:xfrm>
            <a:off x="454532" y="1036798"/>
            <a:ext cx="4516611" cy="1754326"/>
          </a:xfrm>
          <a:prstGeom prst="rect">
            <a:avLst/>
          </a:prstGeom>
          <a:noFill/>
        </p:spPr>
        <p:txBody>
          <a:bodyPr wrap="square">
            <a:spAutoFit/>
          </a:bodyPr>
          <a:lstStyle/>
          <a:p>
            <a:pPr>
              <a:buNone/>
            </a:pPr>
            <a:r>
              <a:rPr lang="en-GB" sz="1200" kern="100">
                <a:effectLst/>
                <a:latin typeface="Aptos" panose="020B0004020202020204" pitchFamily="34" charset="0"/>
                <a:ea typeface="Aptos" panose="020B0004020202020204" pitchFamily="34" charset="0"/>
                <a:cs typeface="Times New Roman" panose="02020603050405020304" pitchFamily="18" charset="0"/>
              </a:rPr>
              <a:t>The criteria and level of need for when a child needs services under: </a:t>
            </a:r>
          </a:p>
          <a:p>
            <a:pPr marL="171450" indent="-171450">
              <a:buFont typeface="Arial" panose="020B0604020202020204" pitchFamily="34" charset="0"/>
              <a:buChar char="•"/>
            </a:pPr>
            <a:r>
              <a:rPr lang="en-GB" sz="1200" kern="100">
                <a:effectLst/>
                <a:latin typeface="Aptos" panose="020B0004020202020204" pitchFamily="34" charset="0"/>
                <a:ea typeface="Aptos" panose="020B0004020202020204" pitchFamily="34" charset="0"/>
                <a:cs typeface="Times New Roman" panose="02020603050405020304" pitchFamily="18" charset="0"/>
              </a:rPr>
              <a:t>Section 17: </a:t>
            </a:r>
            <a:r>
              <a:rPr lang="en-GB" sz="1200" u="sng" kern="10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2" tooltip="https://www.legislation.gov.uk/ukpga/1989/41/section/17/2016-04-06"/>
              </a:rPr>
              <a:t>Children Act 1989</a:t>
            </a:r>
            <a:r>
              <a:rPr lang="en-GB" sz="1200" kern="100">
                <a:effectLst/>
                <a:latin typeface="Aptos" panose="020B0004020202020204" pitchFamily="34" charset="0"/>
                <a:ea typeface="Aptos" panose="020B0004020202020204" pitchFamily="34" charset="0"/>
                <a:cs typeface="Times New Roman" panose="02020603050405020304" pitchFamily="18" charset="0"/>
              </a:rPr>
              <a:t> (Child in Need)</a:t>
            </a:r>
          </a:p>
          <a:p>
            <a:pPr marL="171450" indent="-171450">
              <a:buFont typeface="Arial" panose="020B0604020202020204" pitchFamily="34" charset="0"/>
              <a:buChar char="•"/>
            </a:pPr>
            <a:r>
              <a:rPr lang="en-GB" sz="1200" kern="100">
                <a:effectLst/>
                <a:latin typeface="Aptos" panose="020B0004020202020204" pitchFamily="34" charset="0"/>
                <a:ea typeface="Aptos" panose="020B0004020202020204" pitchFamily="34" charset="0"/>
                <a:cs typeface="Times New Roman" panose="02020603050405020304" pitchFamily="18" charset="0"/>
              </a:rPr>
              <a:t>Section 47: </a:t>
            </a:r>
            <a:r>
              <a:rPr lang="en-GB" sz="1200" u="sng" kern="10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3" tooltip="https://www.legislation.gov.uk/ukpga/1989/41/section/47"/>
              </a:rPr>
              <a:t>Children Act 1989</a:t>
            </a:r>
            <a:r>
              <a:rPr lang="en-GB" sz="1200" kern="100">
                <a:effectLst/>
                <a:latin typeface="Aptos" panose="020B0004020202020204" pitchFamily="34" charset="0"/>
                <a:ea typeface="Aptos" panose="020B0004020202020204" pitchFamily="34" charset="0"/>
                <a:cs typeface="Times New Roman" panose="02020603050405020304" pitchFamily="18" charset="0"/>
              </a:rPr>
              <a:t> (Reasonable cause to suspect a child is suffering or likely to suffer significant harm). </a:t>
            </a:r>
          </a:p>
          <a:p>
            <a:pPr marL="171450" indent="-171450">
              <a:buFont typeface="Arial" panose="020B0604020202020204" pitchFamily="34" charset="0"/>
              <a:buChar char="•"/>
            </a:pPr>
            <a:r>
              <a:rPr lang="en-GB" sz="1200" kern="100">
                <a:effectLst/>
                <a:latin typeface="Aptos" panose="020B0004020202020204" pitchFamily="34" charset="0"/>
                <a:ea typeface="Aptos" panose="020B0004020202020204" pitchFamily="34" charset="0"/>
                <a:cs typeface="Times New Roman" panose="02020603050405020304" pitchFamily="18" charset="0"/>
              </a:rPr>
              <a:t>Section 31: </a:t>
            </a:r>
            <a:r>
              <a:rPr lang="en-GB" sz="1200" u="sng" kern="10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4" tooltip="https://www.legislation.gov.uk/ukpga/1989/41/section/31"/>
              </a:rPr>
              <a:t>Children Act 1989</a:t>
            </a:r>
            <a:r>
              <a:rPr lang="en-GB" sz="1200" kern="100">
                <a:effectLst/>
                <a:latin typeface="Aptos" panose="020B0004020202020204" pitchFamily="34" charset="0"/>
                <a:ea typeface="Aptos" panose="020B0004020202020204" pitchFamily="34" charset="0"/>
                <a:cs typeface="Times New Roman" panose="02020603050405020304" pitchFamily="18" charset="0"/>
              </a:rPr>
              <a:t> (Care and Supervision Orders).</a:t>
            </a:r>
          </a:p>
          <a:p>
            <a:pPr marL="171450" indent="-171450">
              <a:buFont typeface="Arial" panose="020B0604020202020204" pitchFamily="34" charset="0"/>
              <a:buChar char="•"/>
            </a:pPr>
            <a:r>
              <a:rPr lang="en-GB" sz="1200" kern="100">
                <a:effectLst/>
                <a:latin typeface="Aptos" panose="020B0004020202020204" pitchFamily="34" charset="0"/>
                <a:ea typeface="Aptos" panose="020B0004020202020204" pitchFamily="34" charset="0"/>
                <a:cs typeface="Times New Roman" panose="02020603050405020304" pitchFamily="18" charset="0"/>
              </a:rPr>
              <a:t>Section 20: </a:t>
            </a:r>
            <a:r>
              <a:rPr lang="en-GB" sz="1200" u="sng" kern="10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5" tooltip="https://www.legislation.gov.uk/ukpga/1989/41/part/iii/crossheading/provision-of-accommodation-for-children"/>
              </a:rPr>
              <a:t>Children Act 1989</a:t>
            </a:r>
            <a:r>
              <a:rPr lang="en-GB" sz="1200" kern="100">
                <a:effectLst/>
                <a:latin typeface="Aptos" panose="020B0004020202020204" pitchFamily="34" charset="0"/>
                <a:ea typeface="Aptos" panose="020B0004020202020204" pitchFamily="34" charset="0"/>
                <a:cs typeface="Times New Roman" panose="02020603050405020304" pitchFamily="18" charset="0"/>
              </a:rPr>
              <a:t> (duty to accommodate a child). </a:t>
            </a:r>
          </a:p>
          <a:p>
            <a:pPr marL="171450" indent="-171450">
              <a:buFont typeface="Arial" panose="020B0604020202020204" pitchFamily="34" charset="0"/>
              <a:buChar char="•"/>
            </a:pPr>
            <a:r>
              <a:rPr lang="en-GB" sz="1200" kern="100">
                <a:effectLst/>
                <a:latin typeface="Aptos" panose="020B0004020202020204" pitchFamily="34" charset="0"/>
                <a:ea typeface="Aptos" panose="020B0004020202020204" pitchFamily="34" charset="0"/>
                <a:cs typeface="Times New Roman" panose="02020603050405020304" pitchFamily="18" charset="0"/>
              </a:rPr>
              <a:t>Working together: </a:t>
            </a:r>
            <a:r>
              <a:rPr lang="en-GB" sz="1200" u="sng" kern="10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6" tooltip="https://www.gov.uk/government/publications/working-together-to-safeguard-children--2"/>
              </a:rPr>
              <a:t>Working together to safeguard children - GOV.UK</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3" name="Rounded Rectangle 3">
            <a:extLst>
              <a:ext uri="{FF2B5EF4-FFF2-40B4-BE49-F238E27FC236}">
                <a16:creationId xmlns:a16="http://schemas.microsoft.com/office/drawing/2014/main" id="{CE184F8B-EC02-2587-A71B-4B5013DC8A8E}"/>
              </a:ext>
            </a:extLst>
          </p:cNvPr>
          <p:cNvSpPr/>
          <p:nvPr/>
        </p:nvSpPr>
        <p:spPr>
          <a:xfrm>
            <a:off x="454532" y="438122"/>
            <a:ext cx="3586790" cy="451879"/>
          </a:xfrm>
          <a:prstGeom prst="roundRect">
            <a:avLst/>
          </a:prstGeom>
          <a:solidFill>
            <a:srgbClr val="2AADE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itle 3">
            <a:extLst>
              <a:ext uri="{FF2B5EF4-FFF2-40B4-BE49-F238E27FC236}">
                <a16:creationId xmlns:a16="http://schemas.microsoft.com/office/drawing/2014/main" id="{D6F2D137-8B6B-5978-2792-E4C497AE54A3}"/>
              </a:ext>
            </a:extLst>
          </p:cNvPr>
          <p:cNvSpPr txBox="1">
            <a:spLocks/>
          </p:cNvSpPr>
          <p:nvPr/>
        </p:nvSpPr>
        <p:spPr>
          <a:xfrm>
            <a:off x="485355" y="427848"/>
            <a:ext cx="4151960" cy="451879"/>
          </a:xfrm>
          <a:prstGeom prst="rect">
            <a:avLst/>
          </a:prstGeom>
        </p:spPr>
        <p:txBody>
          <a:bodyPr vert="horz" lIns="91440" tIns="45720" rIns="91440" bIns="45720" rtlCol="0" anchor="ctr">
            <a:noAutofit/>
          </a:bodyPr>
          <a:lstStyle>
            <a:lvl1pPr algn="ctr" defTabSz="342900" rtl="0" eaLnBrk="1" latinLnBrk="0" hangingPunct="1">
              <a:spcBef>
                <a:spcPct val="0"/>
              </a:spcBef>
              <a:buNone/>
              <a:defRPr sz="3300" kern="1200">
                <a:solidFill>
                  <a:schemeClr val="tx1"/>
                </a:solidFill>
                <a:latin typeface="+mj-lt"/>
                <a:ea typeface="+mj-ea"/>
                <a:cs typeface="+mj-cs"/>
              </a:defRPr>
            </a:lvl1pPr>
          </a:lstStyle>
          <a:p>
            <a:pPr algn="l"/>
            <a:r>
              <a:rPr lang="en-US" sz="2400" b="1">
                <a:solidFill>
                  <a:schemeClr val="bg1"/>
                </a:solidFill>
                <a:latin typeface=""/>
              </a:rPr>
              <a:t>Children’s Social Care</a:t>
            </a:r>
          </a:p>
        </p:txBody>
      </p:sp>
      <p:sp>
        <p:nvSpPr>
          <p:cNvPr id="6" name="TextBox 5">
            <a:extLst>
              <a:ext uri="{FF2B5EF4-FFF2-40B4-BE49-F238E27FC236}">
                <a16:creationId xmlns:a16="http://schemas.microsoft.com/office/drawing/2014/main" id="{6806EA0E-F70D-B913-E846-2CC45F7D828C}"/>
              </a:ext>
            </a:extLst>
          </p:cNvPr>
          <p:cNvSpPr txBox="1"/>
          <p:nvPr/>
        </p:nvSpPr>
        <p:spPr>
          <a:xfrm>
            <a:off x="485355" y="2868367"/>
            <a:ext cx="4572000" cy="1569660"/>
          </a:xfrm>
          <a:prstGeom prst="rect">
            <a:avLst/>
          </a:prstGeom>
          <a:noFill/>
        </p:spPr>
        <p:txBody>
          <a:bodyPr wrap="square">
            <a:spAutoFit/>
          </a:bodyPr>
          <a:lstStyle/>
          <a:p>
            <a:pPr>
              <a:buNone/>
            </a:pPr>
            <a:r>
              <a:rPr lang="en-GB" sz="1200" b="1" kern="100">
                <a:effectLst/>
                <a:latin typeface="Aptos" panose="020B0004020202020204" pitchFamily="34" charset="0"/>
                <a:ea typeface="Aptos" panose="020B0004020202020204" pitchFamily="34" charset="0"/>
                <a:cs typeface="Times New Roman" panose="02020603050405020304" pitchFamily="18" charset="0"/>
              </a:rPr>
              <a:t>Local Authority Designated Officer (LADO) </a:t>
            </a:r>
          </a:p>
          <a:p>
            <a:pPr>
              <a:buNone/>
            </a:pPr>
            <a:r>
              <a:rPr lang="en-GB" sz="1200" kern="100">
                <a:effectLst/>
                <a:latin typeface="Aptos" panose="020B0004020202020204" pitchFamily="34" charset="0"/>
                <a:ea typeface="Aptos" panose="020B0004020202020204" pitchFamily="34" charset="0"/>
                <a:cs typeface="Times New Roman" panose="02020603050405020304" pitchFamily="18" charset="0"/>
              </a:rPr>
              <a:t>Allegations are sometimes made against practitioners or others working with children and young people. It is a legal requirement that any agency must inform the local authority designated officer (known as the LADO) within one working day when an allegation is made against any member of staff or volunteer and prior to any further investigation taking place. </a:t>
            </a:r>
            <a:r>
              <a:rPr lang="en-GB" sz="1200">
                <a:latin typeface="Aptos" panose="020B0004020202020204" pitchFamily="34" charset="0"/>
                <a:hlinkClick r:id="rId7"/>
              </a:rPr>
              <a:t>Children's Safeguarding and Quality Assurance Service</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96BAA50F-5A67-46CE-0032-216C3F17FBF2}"/>
              </a:ext>
            </a:extLst>
          </p:cNvPr>
          <p:cNvSpPr txBox="1"/>
          <p:nvPr/>
        </p:nvSpPr>
        <p:spPr>
          <a:xfrm>
            <a:off x="5130799" y="1036798"/>
            <a:ext cx="3418115" cy="3231654"/>
          </a:xfrm>
          <a:prstGeom prst="rect">
            <a:avLst/>
          </a:prstGeom>
          <a:noFill/>
        </p:spPr>
        <p:txBody>
          <a:bodyPr wrap="square">
            <a:spAutoFit/>
          </a:bodyPr>
          <a:lstStyle/>
          <a:p>
            <a:pPr>
              <a:buNone/>
            </a:pPr>
            <a:r>
              <a:rPr lang="en-GB" sz="1200" b="1" kern="100">
                <a:effectLst/>
                <a:latin typeface="Aptos" panose="020B0004020202020204" pitchFamily="34" charset="0"/>
                <a:ea typeface="Aptos" panose="020B0004020202020204" pitchFamily="34" charset="0"/>
                <a:cs typeface="Times New Roman" panose="02020603050405020304" pitchFamily="18" charset="0"/>
              </a:rPr>
              <a:t>Whistle Blowing </a:t>
            </a:r>
          </a:p>
          <a:p>
            <a:pPr>
              <a:buNone/>
            </a:pPr>
            <a:r>
              <a:rPr lang="en-GB" sz="1200" kern="100">
                <a:effectLst/>
                <a:latin typeface="Aptos" panose="020B0004020202020204" pitchFamily="34" charset="0"/>
                <a:ea typeface="Aptos" panose="020B0004020202020204" pitchFamily="34" charset="0"/>
                <a:cs typeface="Times New Roman" panose="02020603050405020304" pitchFamily="18" charset="0"/>
              </a:rPr>
              <a:t>Whistleblowing or confidential reporting polices are designed to encourage any member of staff to raise concerns if they suspect malpractice in their organisation. The Public Interest Disclosure Act 1998 encourages individuals to raise concerns about malpractice in the workplace. Staff should raise concerns within their organisation first, following the ‘whistleblowing’ or other organisational policy, unless they think the employer will cover it up, would treat them unfairly if they complained or hasn’t sorted it out and they’ve already told them. If this is the case the employee can contact a Prescribed Organisation, which has a duty to deal with the concern. </a:t>
            </a:r>
            <a:r>
              <a:rPr lang="en-GB" sz="800" kern="100">
                <a:effectLst/>
                <a:latin typeface="Aptos" panose="020B0004020202020204" pitchFamily="34" charset="0"/>
                <a:ea typeface="Aptos" panose="020B0004020202020204" pitchFamily="34" charset="0"/>
                <a:cs typeface="Times New Roman" panose="02020603050405020304" pitchFamily="18" charset="0"/>
              </a:rPr>
              <a:t> </a:t>
            </a:r>
            <a:r>
              <a:rPr lang="en-GB" sz="1200">
                <a:hlinkClick r:id="rId8"/>
              </a:rPr>
              <a:t>Whistleblowing or Raising Concerns at Work</a:t>
            </a:r>
            <a:endParaRPr lang="en-GB" sz="1000" kern="10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40038214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D74D95-44A7-9805-586F-8887CB29B44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2DF986E-6DD9-A79F-4B6B-5ECE37922F97}"/>
              </a:ext>
            </a:extLst>
          </p:cNvPr>
          <p:cNvSpPr>
            <a:spLocks noGrp="1"/>
          </p:cNvSpPr>
          <p:nvPr>
            <p:ph idx="1"/>
          </p:nvPr>
        </p:nvSpPr>
        <p:spPr>
          <a:xfrm>
            <a:off x="457200" y="1200151"/>
            <a:ext cx="8229600" cy="3073898"/>
          </a:xfrm>
        </p:spPr>
        <p:txBody>
          <a:bodyPr>
            <a:normAutofit fontScale="77500" lnSpcReduction="20000"/>
          </a:bodyPr>
          <a:lstStyle/>
          <a:p>
            <a:r>
              <a:rPr lang="en-GB"/>
              <a:t>Forward</a:t>
            </a:r>
          </a:p>
          <a:p>
            <a:r>
              <a:rPr lang="en-GB"/>
              <a:t>Introduction</a:t>
            </a:r>
          </a:p>
          <a:p>
            <a:r>
              <a:rPr lang="en-GB"/>
              <a:t>Consent and Information Sharing</a:t>
            </a:r>
          </a:p>
          <a:p>
            <a:r>
              <a:rPr lang="en-GB"/>
              <a:t>Consent and Information Sharing Golden Rules</a:t>
            </a:r>
          </a:p>
          <a:p>
            <a:r>
              <a:rPr lang="en-GB"/>
              <a:t>Referral to the Together for Families Cheshire Easts Integrated Front Door</a:t>
            </a:r>
          </a:p>
          <a:p>
            <a:r>
              <a:rPr lang="en-GB"/>
              <a:t>Family Help Continuum of Need</a:t>
            </a:r>
          </a:p>
          <a:p>
            <a:r>
              <a:rPr lang="en-GB"/>
              <a:t>Right Help, Right Time</a:t>
            </a:r>
          </a:p>
          <a:p>
            <a:r>
              <a:rPr lang="en-GB"/>
              <a:t>Children with Disabilities</a:t>
            </a:r>
          </a:p>
          <a:p>
            <a:r>
              <a:rPr lang="en-GB"/>
              <a:t>Having the Right Conversation</a:t>
            </a:r>
          </a:p>
          <a:p>
            <a:r>
              <a:rPr lang="en-GB"/>
              <a:t>Contact Information/Additional Services</a:t>
            </a:r>
          </a:p>
          <a:p>
            <a:endParaRPr lang="en-GB"/>
          </a:p>
          <a:p>
            <a:endParaRPr lang="en-US"/>
          </a:p>
        </p:txBody>
      </p:sp>
      <p:sp>
        <p:nvSpPr>
          <p:cNvPr id="4" name="Rounded Rectangle 3">
            <a:extLst>
              <a:ext uri="{FF2B5EF4-FFF2-40B4-BE49-F238E27FC236}">
                <a16:creationId xmlns:a16="http://schemas.microsoft.com/office/drawing/2014/main" id="{4D61BB8A-AC1B-5307-D65A-E06C16C0BA63}"/>
              </a:ext>
            </a:extLst>
          </p:cNvPr>
          <p:cNvSpPr/>
          <p:nvPr/>
        </p:nvSpPr>
        <p:spPr>
          <a:xfrm>
            <a:off x="454530" y="438122"/>
            <a:ext cx="3048955" cy="451879"/>
          </a:xfrm>
          <a:prstGeom prst="roundRect">
            <a:avLst/>
          </a:prstGeom>
          <a:solidFill>
            <a:srgbClr val="F3973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itle 3">
            <a:extLst>
              <a:ext uri="{FF2B5EF4-FFF2-40B4-BE49-F238E27FC236}">
                <a16:creationId xmlns:a16="http://schemas.microsoft.com/office/drawing/2014/main" id="{243D13B5-7FAF-05AF-DF57-6C3A7DB387B1}"/>
              </a:ext>
            </a:extLst>
          </p:cNvPr>
          <p:cNvSpPr txBox="1">
            <a:spLocks/>
          </p:cNvSpPr>
          <p:nvPr/>
        </p:nvSpPr>
        <p:spPr>
          <a:xfrm>
            <a:off x="475080" y="427848"/>
            <a:ext cx="3048955" cy="451879"/>
          </a:xfrm>
          <a:prstGeom prst="rect">
            <a:avLst/>
          </a:prstGeom>
        </p:spPr>
        <p:txBody>
          <a:bodyPr vert="horz" lIns="91440" tIns="45720" rIns="91440" bIns="45720" rtlCol="0" anchor="ctr">
            <a:noAutofit/>
          </a:bodyPr>
          <a:lstStyle>
            <a:lvl1pPr algn="ctr" defTabSz="342900" rtl="0" eaLnBrk="1" latinLnBrk="0" hangingPunct="1">
              <a:spcBef>
                <a:spcPct val="0"/>
              </a:spcBef>
              <a:buNone/>
              <a:defRPr sz="3300" kern="1200">
                <a:solidFill>
                  <a:schemeClr val="tx1"/>
                </a:solidFill>
                <a:latin typeface="+mj-lt"/>
                <a:ea typeface="+mj-ea"/>
                <a:cs typeface="+mj-cs"/>
              </a:defRPr>
            </a:lvl1pPr>
          </a:lstStyle>
          <a:p>
            <a:pPr algn="l"/>
            <a:r>
              <a:rPr lang="en-US" sz="2400" b="1">
                <a:solidFill>
                  <a:schemeClr val="bg1"/>
                </a:solidFill>
                <a:latin typeface=""/>
              </a:rPr>
              <a:t>Contents</a:t>
            </a:r>
          </a:p>
        </p:txBody>
      </p:sp>
    </p:spTree>
    <p:extLst>
      <p:ext uri="{BB962C8B-B14F-4D97-AF65-F5344CB8AC3E}">
        <p14:creationId xmlns:p14="http://schemas.microsoft.com/office/powerpoint/2010/main" val="27063691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C83E87-7267-CA00-815B-A91485FD8BD5}"/>
            </a:ext>
          </a:extLst>
        </p:cNvPr>
        <p:cNvGrpSpPr/>
        <p:nvPr/>
      </p:nvGrpSpPr>
      <p:grpSpPr>
        <a:xfrm>
          <a:off x="0" y="0"/>
          <a:ext cx="0" cy="0"/>
          <a:chOff x="0" y="0"/>
          <a:chExt cx="0" cy="0"/>
        </a:xfrm>
      </p:grpSpPr>
      <p:sp>
        <p:nvSpPr>
          <p:cNvPr id="4" name="Rounded Rectangle 3">
            <a:extLst>
              <a:ext uri="{FF2B5EF4-FFF2-40B4-BE49-F238E27FC236}">
                <a16:creationId xmlns:a16="http://schemas.microsoft.com/office/drawing/2014/main" id="{9E1B4B90-90F3-3C62-30E3-A0E9D16964C5}"/>
              </a:ext>
            </a:extLst>
          </p:cNvPr>
          <p:cNvSpPr/>
          <p:nvPr/>
        </p:nvSpPr>
        <p:spPr>
          <a:xfrm>
            <a:off x="454531" y="438122"/>
            <a:ext cx="3069504" cy="451879"/>
          </a:xfrm>
          <a:prstGeom prst="roundRect">
            <a:avLst/>
          </a:prstGeom>
          <a:solidFill>
            <a:srgbClr val="2AADE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itle 3">
            <a:extLst>
              <a:ext uri="{FF2B5EF4-FFF2-40B4-BE49-F238E27FC236}">
                <a16:creationId xmlns:a16="http://schemas.microsoft.com/office/drawing/2014/main" id="{CF5C5082-D07C-8C06-B4D9-699276C63BE9}"/>
              </a:ext>
            </a:extLst>
          </p:cNvPr>
          <p:cNvSpPr txBox="1">
            <a:spLocks/>
          </p:cNvSpPr>
          <p:nvPr/>
        </p:nvSpPr>
        <p:spPr>
          <a:xfrm>
            <a:off x="485354" y="427848"/>
            <a:ext cx="3038681" cy="451879"/>
          </a:xfrm>
          <a:prstGeom prst="rect">
            <a:avLst/>
          </a:prstGeom>
        </p:spPr>
        <p:txBody>
          <a:bodyPr vert="horz" lIns="91440" tIns="45720" rIns="91440" bIns="45720" rtlCol="0" anchor="ctr">
            <a:noAutofit/>
          </a:bodyPr>
          <a:lstStyle>
            <a:lvl1pPr algn="ctr" defTabSz="342900" rtl="0" eaLnBrk="1" latinLnBrk="0" hangingPunct="1">
              <a:spcBef>
                <a:spcPct val="0"/>
              </a:spcBef>
              <a:buNone/>
              <a:defRPr sz="3300" kern="1200">
                <a:solidFill>
                  <a:schemeClr val="tx1"/>
                </a:solidFill>
                <a:latin typeface="+mj-lt"/>
                <a:ea typeface="+mj-ea"/>
                <a:cs typeface="+mj-cs"/>
              </a:defRPr>
            </a:lvl1pPr>
          </a:lstStyle>
          <a:p>
            <a:pPr algn="l"/>
            <a:r>
              <a:rPr lang="en-US" sz="2400" b="1">
                <a:solidFill>
                  <a:schemeClr val="bg1"/>
                </a:solidFill>
                <a:latin typeface=""/>
              </a:rPr>
              <a:t>Foreword</a:t>
            </a:r>
          </a:p>
        </p:txBody>
      </p:sp>
      <p:sp>
        <p:nvSpPr>
          <p:cNvPr id="2" name="TextBox 1">
            <a:extLst>
              <a:ext uri="{FF2B5EF4-FFF2-40B4-BE49-F238E27FC236}">
                <a16:creationId xmlns:a16="http://schemas.microsoft.com/office/drawing/2014/main" id="{AE6B1036-5640-7494-554C-44B95D56EDED}"/>
              </a:ext>
            </a:extLst>
          </p:cNvPr>
          <p:cNvSpPr txBox="1"/>
          <p:nvPr/>
        </p:nvSpPr>
        <p:spPr>
          <a:xfrm>
            <a:off x="454531" y="1034886"/>
            <a:ext cx="4223605" cy="3162404"/>
          </a:xfrm>
          <a:prstGeom prst="rect">
            <a:avLst/>
          </a:prstGeom>
          <a:noFill/>
        </p:spPr>
        <p:txBody>
          <a:bodyPr wrap="square" rtlCol="0">
            <a:spAutoFit/>
          </a:bodyPr>
          <a:lstStyle/>
          <a:p>
            <a:pPr marR="245269"/>
            <a:r>
              <a:rPr lang="en-GB" sz="1050" b="1">
                <a:ea typeface="Calibri" panose="020F0502020204030204" pitchFamily="34" charset="0"/>
              </a:rPr>
              <a:t>Right Help Right Time</a:t>
            </a:r>
          </a:p>
          <a:p>
            <a:pPr marR="245269"/>
            <a:r>
              <a:rPr lang="en-GB" sz="1050">
                <a:ea typeface="Calibri" panose="020F0502020204030204" pitchFamily="34" charset="0"/>
              </a:rPr>
              <a:t>A Multi-Agency Guidance Delivering Effective Support for Children, Young People and their Families</a:t>
            </a:r>
          </a:p>
          <a:p>
            <a:pPr marR="245269"/>
            <a:endParaRPr lang="en-GB" sz="1050">
              <a:ea typeface="Calibri" panose="020F0502020204030204" pitchFamily="34" charset="0"/>
            </a:endParaRPr>
          </a:p>
          <a:p>
            <a:pPr marR="245269"/>
            <a:r>
              <a:rPr lang="en-GB" sz="1050" b="1">
                <a:ea typeface="Calibri" panose="020F0502020204030204" pitchFamily="34" charset="0"/>
              </a:rPr>
              <a:t>Understanding the Continuum of Need </a:t>
            </a:r>
          </a:p>
          <a:p>
            <a:pPr marR="245269"/>
            <a:r>
              <a:rPr lang="en-GB" sz="1050">
                <a:ea typeface="Calibri" panose="020F0502020204030204" pitchFamily="34" charset="0"/>
              </a:rPr>
              <a:t>We all recognise the need for families to have support at different times in their lives, and to achieve that, Cheshire East adopted the Right Help Right Time Threshold of Need Guidance. </a:t>
            </a:r>
            <a:r>
              <a:rPr lang="en-GB" sz="1050"/>
              <a:t>It has been successful, and to keep on improving, it has now been revised to make it even more fit for purpose. This document has been amended in line with our Families First implementation and the launch of our new Integrated Front Door.</a:t>
            </a:r>
          </a:p>
          <a:p>
            <a:pPr marR="245269"/>
            <a:endParaRPr lang="en-GB" sz="1050" b="1">
              <a:ea typeface="Calibri" panose="020F0502020204030204" pitchFamily="34" charset="0"/>
            </a:endParaRPr>
          </a:p>
          <a:p>
            <a:pPr marR="245269"/>
            <a:r>
              <a:rPr lang="en-GB" sz="1050"/>
              <a:t>The shared ambition as a Safeguarding Children Partnership is to provide the right level of help at the right time so most children and families can have their needs met outside of statutory safeguarding processes. This document provides the framework for those who work with children, families and adults who are parents/carers to identify and respond to the needs of children. </a:t>
            </a:r>
          </a:p>
        </p:txBody>
      </p:sp>
      <p:sp>
        <p:nvSpPr>
          <p:cNvPr id="6" name="TextBox 5">
            <a:extLst>
              <a:ext uri="{FF2B5EF4-FFF2-40B4-BE49-F238E27FC236}">
                <a16:creationId xmlns:a16="http://schemas.microsoft.com/office/drawing/2014/main" id="{962C089B-7016-3DF5-78E4-0C8C49DB3268}"/>
              </a:ext>
            </a:extLst>
          </p:cNvPr>
          <p:cNvSpPr txBox="1"/>
          <p:nvPr/>
        </p:nvSpPr>
        <p:spPr>
          <a:xfrm>
            <a:off x="4678136" y="1034886"/>
            <a:ext cx="4223605" cy="4455066"/>
          </a:xfrm>
          <a:prstGeom prst="rect">
            <a:avLst/>
          </a:prstGeom>
          <a:noFill/>
        </p:spPr>
        <p:txBody>
          <a:bodyPr wrap="square" rtlCol="0">
            <a:spAutoFit/>
          </a:bodyPr>
          <a:lstStyle/>
          <a:p>
            <a:pPr marR="245269"/>
            <a:r>
              <a:rPr lang="en-GB" sz="1050"/>
              <a:t>Working with vulnerable children and their families is uniquely rewarding and success is best achieved by adopting a restorative approach that underpins effective relationships with children and their parents/carers. The quality of relationships between professionals is equally important in delivering our collective responsibilities to help and keep safe the children of Cheshire East. Openness, respect and trust are the behaviours that should characterise our relationships with children, families and each other.</a:t>
            </a:r>
          </a:p>
          <a:p>
            <a:pPr marR="245269"/>
            <a:endParaRPr lang="en-GB" sz="1050"/>
          </a:p>
          <a:p>
            <a:pPr marR="245269"/>
            <a:r>
              <a:rPr lang="en-GB" sz="1050"/>
              <a:t>Cheshire East has the benefit of a safeguarding partnership with members from all key agencies willing to play their part in safeguarding and protecting children. It is this commitment that enables the Right Help Right Time work to continue and be successful, as we strive together to work for the benefit of all children and young people in Cheshire East. Working together with children and families at their earliest point of need does, and will continue, to make a huge difference to the lives of children, and this revised document will provide continued support to that approach.</a:t>
            </a:r>
          </a:p>
          <a:p>
            <a:pPr marR="245269"/>
            <a:endParaRPr lang="en-GB" sz="1050"/>
          </a:p>
          <a:p>
            <a:pPr marR="245269"/>
            <a:r>
              <a:rPr lang="en-GB" sz="1050"/>
              <a:t>Signed …………</a:t>
            </a:r>
          </a:p>
          <a:p>
            <a:pPr marR="245269"/>
            <a:endParaRPr lang="en-GB" sz="1050"/>
          </a:p>
          <a:p>
            <a:pPr marR="245269"/>
            <a:endParaRPr lang="en-GB" sz="1050"/>
          </a:p>
          <a:p>
            <a:pPr marR="245269"/>
            <a:endParaRPr lang="en-GB" sz="1050"/>
          </a:p>
          <a:p>
            <a:pPr marR="245269"/>
            <a:endParaRPr lang="en-GB" sz="1050"/>
          </a:p>
          <a:p>
            <a:pPr marR="245269"/>
            <a:endParaRPr lang="en-GB" sz="1050"/>
          </a:p>
          <a:p>
            <a:pPr marR="245269"/>
            <a:endParaRPr lang="en-GB" sz="1050"/>
          </a:p>
        </p:txBody>
      </p:sp>
    </p:spTree>
    <p:extLst>
      <p:ext uri="{BB962C8B-B14F-4D97-AF65-F5344CB8AC3E}">
        <p14:creationId xmlns:p14="http://schemas.microsoft.com/office/powerpoint/2010/main" val="17021298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2E375F-632F-1CB6-21B0-259173543DEB}"/>
            </a:ext>
          </a:extLst>
        </p:cNvPr>
        <p:cNvGrpSpPr/>
        <p:nvPr/>
      </p:nvGrpSpPr>
      <p:grpSpPr>
        <a:xfrm>
          <a:off x="0" y="0"/>
          <a:ext cx="0" cy="0"/>
          <a:chOff x="0" y="0"/>
          <a:chExt cx="0" cy="0"/>
        </a:xfrm>
      </p:grpSpPr>
      <p:sp>
        <p:nvSpPr>
          <p:cNvPr id="4" name="Rounded Rectangle 3">
            <a:extLst>
              <a:ext uri="{FF2B5EF4-FFF2-40B4-BE49-F238E27FC236}">
                <a16:creationId xmlns:a16="http://schemas.microsoft.com/office/drawing/2014/main" id="{582FDE12-7603-8A1E-3A8C-BE58421D767C}"/>
              </a:ext>
            </a:extLst>
          </p:cNvPr>
          <p:cNvSpPr/>
          <p:nvPr/>
        </p:nvSpPr>
        <p:spPr>
          <a:xfrm>
            <a:off x="454531" y="438122"/>
            <a:ext cx="3100326" cy="451879"/>
          </a:xfrm>
          <a:prstGeom prst="roundRect">
            <a:avLst/>
          </a:prstGeom>
          <a:solidFill>
            <a:srgbClr val="ED3D9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itle 3">
            <a:extLst>
              <a:ext uri="{FF2B5EF4-FFF2-40B4-BE49-F238E27FC236}">
                <a16:creationId xmlns:a16="http://schemas.microsoft.com/office/drawing/2014/main" id="{41AB1AB2-0A67-824F-F7E2-A36C57A082E2}"/>
              </a:ext>
            </a:extLst>
          </p:cNvPr>
          <p:cNvSpPr txBox="1">
            <a:spLocks/>
          </p:cNvSpPr>
          <p:nvPr/>
        </p:nvSpPr>
        <p:spPr>
          <a:xfrm>
            <a:off x="464806" y="427848"/>
            <a:ext cx="3090051" cy="451879"/>
          </a:xfrm>
          <a:prstGeom prst="rect">
            <a:avLst/>
          </a:prstGeom>
        </p:spPr>
        <p:txBody>
          <a:bodyPr vert="horz" lIns="91440" tIns="45720" rIns="91440" bIns="45720" rtlCol="0" anchor="ctr">
            <a:noAutofit/>
          </a:bodyPr>
          <a:lstStyle>
            <a:lvl1pPr algn="ctr" defTabSz="342900" rtl="0" eaLnBrk="1" latinLnBrk="0" hangingPunct="1">
              <a:spcBef>
                <a:spcPct val="0"/>
              </a:spcBef>
              <a:buNone/>
              <a:defRPr sz="3300" kern="1200">
                <a:solidFill>
                  <a:schemeClr val="tx1"/>
                </a:solidFill>
                <a:latin typeface="+mj-lt"/>
                <a:ea typeface="+mj-ea"/>
                <a:cs typeface="+mj-cs"/>
              </a:defRPr>
            </a:lvl1pPr>
          </a:lstStyle>
          <a:p>
            <a:pPr algn="l"/>
            <a:r>
              <a:rPr lang="en-US" sz="2400" b="1">
                <a:solidFill>
                  <a:schemeClr val="bg1"/>
                </a:solidFill>
                <a:latin typeface=""/>
              </a:rPr>
              <a:t>Introduction</a:t>
            </a:r>
          </a:p>
        </p:txBody>
      </p:sp>
      <p:sp>
        <p:nvSpPr>
          <p:cNvPr id="2" name="Content Placeholder 2">
            <a:extLst>
              <a:ext uri="{FF2B5EF4-FFF2-40B4-BE49-F238E27FC236}">
                <a16:creationId xmlns:a16="http://schemas.microsoft.com/office/drawing/2014/main" id="{EDEF674D-10FD-6E5C-8EEC-B122C6C8F3EC}"/>
              </a:ext>
            </a:extLst>
          </p:cNvPr>
          <p:cNvSpPr>
            <a:spLocks noGrp="1"/>
          </p:cNvSpPr>
          <p:nvPr>
            <p:ph idx="1"/>
          </p:nvPr>
        </p:nvSpPr>
        <p:spPr>
          <a:xfrm>
            <a:off x="454531" y="1200150"/>
            <a:ext cx="4114800" cy="3073400"/>
          </a:xfrm>
        </p:spPr>
        <p:txBody>
          <a:bodyPr>
            <a:noAutofit/>
          </a:bodyPr>
          <a:lstStyle/>
          <a:p>
            <a:pPr marL="0" indent="0">
              <a:spcBef>
                <a:spcPts val="0"/>
              </a:spcBef>
              <a:buNone/>
            </a:pPr>
            <a:r>
              <a:rPr lang="en-GB" sz="1100"/>
              <a:t>This document sets out our approach to keeping children safe and protected and underpins our local vision to provide the right help at the right time for children and families in Cheshire East at the earliest opportunity. The document refers to children, which includes  unborn children, infants, children and young people. </a:t>
            </a:r>
          </a:p>
          <a:p>
            <a:pPr marL="0" indent="0">
              <a:spcBef>
                <a:spcPts val="0"/>
              </a:spcBef>
              <a:buNone/>
            </a:pPr>
            <a:endParaRPr lang="en-GB" sz="1100"/>
          </a:p>
          <a:p>
            <a:pPr marL="0" indent="0">
              <a:spcBef>
                <a:spcPts val="0"/>
              </a:spcBef>
              <a:buNone/>
            </a:pPr>
            <a:r>
              <a:rPr lang="en-GB" sz="1100"/>
              <a:t>In Cheshire East we know that most children and their families can be supported through a range of universal services. These services include education, early years, health, housing, and services provided by voluntary organisations. However, some children have more complex needs and may require access to Early Support or Family Help to support them. We want to ensure that we provide the right help and support for families, led by the presenting need and not a prescribed framework. We understand the need to be flexible and have adaptable responses to how we support families. </a:t>
            </a:r>
          </a:p>
        </p:txBody>
      </p:sp>
      <p:sp>
        <p:nvSpPr>
          <p:cNvPr id="6" name="Content Placeholder 2">
            <a:extLst>
              <a:ext uri="{FF2B5EF4-FFF2-40B4-BE49-F238E27FC236}">
                <a16:creationId xmlns:a16="http://schemas.microsoft.com/office/drawing/2014/main" id="{1C1FFAB3-463F-1E85-20C0-3BF5A12A33E7}"/>
              </a:ext>
            </a:extLst>
          </p:cNvPr>
          <p:cNvSpPr txBox="1">
            <a:spLocks/>
          </p:cNvSpPr>
          <p:nvPr/>
        </p:nvSpPr>
        <p:spPr>
          <a:xfrm>
            <a:off x="4800598" y="1200150"/>
            <a:ext cx="4054929" cy="3073400"/>
          </a:xfrm>
          <a:prstGeom prst="rect">
            <a:avLst/>
          </a:prstGeom>
        </p:spPr>
        <p:txBody>
          <a:bodyPr vert="horz" lIns="91440" tIns="45720" rIns="91440" bIns="45720" rtlCol="0">
            <a:noAutofit/>
          </a:bodyPr>
          <a:lstStyle>
            <a:lvl1pPr marL="257175" indent="-257175" algn="l" defTabSz="342900" rtl="0" eaLnBrk="1" latinLnBrk="0" hangingPunct="1">
              <a:spcBef>
                <a:spcPct val="20000"/>
              </a:spcBef>
              <a:buFont typeface="Arial"/>
              <a:buChar char="•"/>
              <a:defRPr sz="2400" kern="1200">
                <a:solidFill>
                  <a:schemeClr val="tx1"/>
                </a:solidFill>
                <a:latin typeface="+mn-lt"/>
                <a:ea typeface="+mn-ea"/>
                <a:cs typeface="+mn-cs"/>
              </a:defRPr>
            </a:lvl1pPr>
            <a:lvl2pPr marL="557213" indent="-214313" algn="l" defTabSz="342900" rtl="0" eaLnBrk="1" latinLnBrk="0" hangingPunct="1">
              <a:spcBef>
                <a:spcPct val="20000"/>
              </a:spcBef>
              <a:buFont typeface="Arial"/>
              <a:buChar char="–"/>
              <a:defRPr sz="2100" kern="1200">
                <a:solidFill>
                  <a:schemeClr val="tx1"/>
                </a:solidFill>
                <a:latin typeface="+mn-lt"/>
                <a:ea typeface="+mn-ea"/>
                <a:cs typeface="+mn-cs"/>
              </a:defRPr>
            </a:lvl2pPr>
            <a:lvl3pPr marL="857250" indent="-171450" algn="l" defTabSz="342900" rtl="0" eaLnBrk="1" latinLnBrk="0" hangingPunct="1">
              <a:spcBef>
                <a:spcPct val="20000"/>
              </a:spcBef>
              <a:buFont typeface="Arial"/>
              <a:buChar char="•"/>
              <a:defRPr sz="1800" kern="1200">
                <a:solidFill>
                  <a:schemeClr val="tx1"/>
                </a:solidFill>
                <a:latin typeface="+mn-lt"/>
                <a:ea typeface="+mn-ea"/>
                <a:cs typeface="+mn-cs"/>
              </a:defRPr>
            </a:lvl3pPr>
            <a:lvl4pPr marL="1200150" indent="-171450" algn="l" defTabSz="342900" rtl="0" eaLnBrk="1" latinLnBrk="0" hangingPunct="1">
              <a:spcBef>
                <a:spcPct val="20000"/>
              </a:spcBef>
              <a:buFont typeface="Arial"/>
              <a:buChar char="–"/>
              <a:defRPr sz="1500" kern="1200">
                <a:solidFill>
                  <a:schemeClr val="tx1"/>
                </a:solidFill>
                <a:latin typeface="+mn-lt"/>
                <a:ea typeface="+mn-ea"/>
                <a:cs typeface="+mn-cs"/>
              </a:defRPr>
            </a:lvl4pPr>
            <a:lvl5pPr marL="1543050" indent="-171450" algn="l" defTabSz="342900" rtl="0" eaLnBrk="1" latinLnBrk="0" hangingPunct="1">
              <a:spcBef>
                <a:spcPct val="20000"/>
              </a:spcBef>
              <a:buFont typeface="Arial"/>
              <a:buChar char="»"/>
              <a:defRPr sz="1500" kern="1200">
                <a:solidFill>
                  <a:schemeClr val="tx1"/>
                </a:solidFill>
                <a:latin typeface="+mn-lt"/>
                <a:ea typeface="+mn-ea"/>
                <a:cs typeface="+mn-cs"/>
              </a:defRPr>
            </a:lvl5pPr>
            <a:lvl6pPr marL="1885950" indent="-17145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228850" indent="-17145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571750" indent="-171450" algn="l" defTabSz="342900" rtl="0" eaLnBrk="1" latinLnBrk="0" hangingPunct="1">
              <a:spcBef>
                <a:spcPct val="20000"/>
              </a:spcBef>
              <a:buFont typeface="Arial"/>
              <a:buChar char="•"/>
              <a:defRPr sz="1500" kern="1200">
                <a:solidFill>
                  <a:schemeClr val="tx1"/>
                </a:solidFill>
                <a:latin typeface="+mn-lt"/>
                <a:ea typeface="+mn-ea"/>
                <a:cs typeface="+mn-cs"/>
              </a:defRPr>
            </a:lvl8pPr>
            <a:lvl9pPr marL="2914650" indent="-171450" algn="l" defTabSz="342900" rtl="0" eaLnBrk="1" latinLnBrk="0" hangingPunct="1">
              <a:spcBef>
                <a:spcPct val="20000"/>
              </a:spcBef>
              <a:buFont typeface="Arial"/>
              <a:buChar char="•"/>
              <a:defRPr sz="1500" kern="1200">
                <a:solidFill>
                  <a:schemeClr val="tx1"/>
                </a:solidFill>
                <a:latin typeface="+mn-lt"/>
                <a:ea typeface="+mn-ea"/>
                <a:cs typeface="+mn-cs"/>
              </a:defRPr>
            </a:lvl9pPr>
          </a:lstStyle>
          <a:p>
            <a:pPr marL="0" indent="0">
              <a:spcBef>
                <a:spcPts val="0"/>
              </a:spcBef>
              <a:buFont typeface="Arial"/>
              <a:buNone/>
            </a:pPr>
            <a:r>
              <a:rPr lang="en-GB" sz="1100"/>
              <a:t>Working Together to Safeguard Children highlights the importance of clear thresholds for taking action to safeguard children which are understood by those who work with children and adults who are parents/carers. By ensuring a shared understanding of the local continuum of need for support, children will receive the right help at the right time. </a:t>
            </a:r>
          </a:p>
          <a:p>
            <a:pPr marL="0" indent="0">
              <a:spcBef>
                <a:spcPts val="0"/>
              </a:spcBef>
              <a:buFont typeface="Arial"/>
              <a:buNone/>
            </a:pPr>
            <a:endParaRPr lang="en-GB" sz="1100"/>
          </a:p>
          <a:p>
            <a:pPr marL="0" indent="0">
              <a:spcBef>
                <a:spcPts val="0"/>
              </a:spcBef>
              <a:buFont typeface="Arial"/>
              <a:buNone/>
            </a:pPr>
            <a:r>
              <a:rPr lang="en-GB" sz="1100"/>
              <a:t>This guidance should not replace having a conversation or the use of sound professional judgement. We encourage you to use this document as guidance in combination with any prior knowledge of the family, safeguarding training, advice from your Designated Safeguarding Lead within your organisation and the voice of the child and their family.</a:t>
            </a:r>
          </a:p>
          <a:p>
            <a:pPr marL="0" indent="0">
              <a:spcBef>
                <a:spcPts val="0"/>
              </a:spcBef>
              <a:buFont typeface="Arial"/>
              <a:buNone/>
            </a:pPr>
            <a:endParaRPr lang="en-GB" sz="1100"/>
          </a:p>
          <a:p>
            <a:pPr marL="0" indent="0">
              <a:spcBef>
                <a:spcPts val="0"/>
              </a:spcBef>
              <a:buFont typeface="Arial"/>
              <a:buNone/>
            </a:pPr>
            <a:endParaRPr lang="en-GB" sz="1100"/>
          </a:p>
        </p:txBody>
      </p:sp>
    </p:spTree>
    <p:extLst>
      <p:ext uri="{BB962C8B-B14F-4D97-AF65-F5344CB8AC3E}">
        <p14:creationId xmlns:p14="http://schemas.microsoft.com/office/powerpoint/2010/main" val="31115873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a:extLst>
              <a:ext uri="{FF2B5EF4-FFF2-40B4-BE49-F238E27FC236}">
                <a16:creationId xmlns:a16="http://schemas.microsoft.com/office/drawing/2014/main" id="{F837DA86-5D72-E974-429C-9D2D0410332A}"/>
              </a:ext>
            </a:extLst>
          </p:cNvPr>
          <p:cNvSpPr/>
          <p:nvPr/>
        </p:nvSpPr>
        <p:spPr>
          <a:xfrm>
            <a:off x="454529" y="438122"/>
            <a:ext cx="5144889" cy="451879"/>
          </a:xfrm>
          <a:prstGeom prst="roundRect">
            <a:avLst/>
          </a:prstGeom>
          <a:solidFill>
            <a:srgbClr val="F9503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endParaRPr lang="en-US"/>
          </a:p>
        </p:txBody>
      </p:sp>
      <p:sp>
        <p:nvSpPr>
          <p:cNvPr id="5" name="Title 3">
            <a:extLst>
              <a:ext uri="{FF2B5EF4-FFF2-40B4-BE49-F238E27FC236}">
                <a16:creationId xmlns:a16="http://schemas.microsoft.com/office/drawing/2014/main" id="{C2B8D3A1-295F-5CEE-8DDD-12E07693B791}"/>
              </a:ext>
            </a:extLst>
          </p:cNvPr>
          <p:cNvSpPr txBox="1">
            <a:spLocks/>
          </p:cNvSpPr>
          <p:nvPr/>
        </p:nvSpPr>
        <p:spPr>
          <a:xfrm>
            <a:off x="464806" y="427848"/>
            <a:ext cx="5134613" cy="451879"/>
          </a:xfrm>
          <a:prstGeom prst="rect">
            <a:avLst/>
          </a:prstGeom>
        </p:spPr>
        <p:txBody>
          <a:bodyPr vert="horz" lIns="91440" tIns="45720" rIns="91440" bIns="45720" rtlCol="0" anchor="ctr">
            <a:noAutofit/>
          </a:bodyPr>
          <a:lstStyle>
            <a:lvl1pPr algn="ctr" defTabSz="342900" rtl="0" eaLnBrk="1" latinLnBrk="0" hangingPunct="1">
              <a:spcBef>
                <a:spcPct val="0"/>
              </a:spcBef>
              <a:buNone/>
              <a:defRPr sz="3300" kern="1200">
                <a:solidFill>
                  <a:schemeClr val="tx1"/>
                </a:solidFill>
                <a:latin typeface="+mj-lt"/>
                <a:ea typeface="+mj-ea"/>
                <a:cs typeface="+mj-cs"/>
              </a:defRPr>
            </a:lvl1pPr>
          </a:lstStyle>
          <a:p>
            <a:pPr algn="l"/>
            <a:r>
              <a:rPr lang="en-US" sz="2400" b="1">
                <a:solidFill>
                  <a:schemeClr val="bg1"/>
                </a:solidFill>
                <a:latin typeface=""/>
              </a:rPr>
              <a:t>Consent and Information Sharing</a:t>
            </a:r>
          </a:p>
        </p:txBody>
      </p:sp>
      <p:sp>
        <p:nvSpPr>
          <p:cNvPr id="2" name="Content Placeholder 1">
            <a:extLst>
              <a:ext uri="{FF2B5EF4-FFF2-40B4-BE49-F238E27FC236}">
                <a16:creationId xmlns:a16="http://schemas.microsoft.com/office/drawing/2014/main" id="{9E1A3B50-7C63-6A88-A9FA-022FFC766D11}"/>
              </a:ext>
            </a:extLst>
          </p:cNvPr>
          <p:cNvSpPr txBox="1">
            <a:spLocks noGrp="1"/>
          </p:cNvSpPr>
          <p:nvPr>
            <p:ph idx="1"/>
          </p:nvPr>
        </p:nvSpPr>
        <p:spPr>
          <a:xfrm>
            <a:off x="464806" y="1035050"/>
            <a:ext cx="3739801" cy="3443058"/>
          </a:xfrm>
          <a:prstGeom prst="rect">
            <a:avLst/>
          </a:prstGeom>
          <a:noFill/>
        </p:spPr>
        <p:txBody>
          <a:bodyPr wrap="square">
            <a:noAutofit/>
          </a:bodyPr>
          <a:lstStyle/>
          <a:p>
            <a:pPr marL="127635" marR="18098" indent="0">
              <a:spcBef>
                <a:spcPts val="0"/>
              </a:spcBef>
              <a:spcAft>
                <a:spcPts val="1080"/>
              </a:spcAft>
              <a:buNone/>
            </a:pPr>
            <a:r>
              <a:rPr lang="en-GB" sz="1100"/>
              <a:t>We know that the task of safeguarding children is complex and cannot be done in isolation. All practitioners regardless of experience may find themselves in situations where they need to make a measured judgment about whether a child is suffering or at risk of suffering significant harm and what actions should be taken to ensure the best outcome. </a:t>
            </a:r>
          </a:p>
          <a:p>
            <a:pPr marL="127635" marR="18098" indent="0">
              <a:spcBef>
                <a:spcPts val="0"/>
              </a:spcBef>
              <a:spcAft>
                <a:spcPts val="1080"/>
              </a:spcAft>
              <a:buNone/>
            </a:pPr>
            <a:r>
              <a:rPr lang="en-GB" sz="1100"/>
              <a:t>Discussions between practitioners, consultation, and seeking advice is paramount and should happen regularly between agencies. These discussions can take place in many different forms such as telephone calls, emails, and reflective discussions. Recognising concerns is often the first part of these conversations; but understanding the needs of the child or family and working with them is important to address any worries. </a:t>
            </a:r>
          </a:p>
          <a:p>
            <a:pPr marL="127635" marR="18098" indent="0">
              <a:spcBef>
                <a:spcPts val="0"/>
              </a:spcBef>
              <a:spcAft>
                <a:spcPts val="1080"/>
              </a:spcAft>
              <a:buNone/>
            </a:pPr>
            <a:r>
              <a:rPr lang="en-GB" sz="1100"/>
              <a:t>Being transparent about any worries for a child’s welfare is crucial to working with families and consent should be sought when making a referral. </a:t>
            </a:r>
          </a:p>
        </p:txBody>
      </p:sp>
      <p:sp>
        <p:nvSpPr>
          <p:cNvPr id="6" name="Content Placeholder 1">
            <a:extLst>
              <a:ext uri="{FF2B5EF4-FFF2-40B4-BE49-F238E27FC236}">
                <a16:creationId xmlns:a16="http://schemas.microsoft.com/office/drawing/2014/main" id="{997FCF96-117B-0B0A-D428-17ABAD69076D}"/>
              </a:ext>
            </a:extLst>
          </p:cNvPr>
          <p:cNvSpPr txBox="1">
            <a:spLocks/>
          </p:cNvSpPr>
          <p:nvPr/>
        </p:nvSpPr>
        <p:spPr>
          <a:xfrm>
            <a:off x="4408714" y="1035050"/>
            <a:ext cx="4016829" cy="3443058"/>
          </a:xfrm>
          <a:prstGeom prst="rect">
            <a:avLst/>
          </a:prstGeom>
          <a:noFill/>
        </p:spPr>
        <p:txBody>
          <a:bodyPr vert="horz" wrap="square" lIns="91440" tIns="45720" rIns="91440" bIns="45720" rtlCol="0">
            <a:noAutofit/>
          </a:bodyPr>
          <a:lstStyle>
            <a:lvl1pPr marL="257175" indent="-257175" algn="l" defTabSz="342900" rtl="0" eaLnBrk="1" latinLnBrk="0" hangingPunct="1">
              <a:spcBef>
                <a:spcPct val="20000"/>
              </a:spcBef>
              <a:buFont typeface="Arial"/>
              <a:buChar char="•"/>
              <a:defRPr sz="2400" kern="1200">
                <a:solidFill>
                  <a:schemeClr val="tx1"/>
                </a:solidFill>
                <a:latin typeface="+mn-lt"/>
                <a:ea typeface="+mn-ea"/>
                <a:cs typeface="+mn-cs"/>
              </a:defRPr>
            </a:lvl1pPr>
            <a:lvl2pPr marL="557213" indent="-214313" algn="l" defTabSz="342900" rtl="0" eaLnBrk="1" latinLnBrk="0" hangingPunct="1">
              <a:spcBef>
                <a:spcPct val="20000"/>
              </a:spcBef>
              <a:buFont typeface="Arial"/>
              <a:buChar char="–"/>
              <a:defRPr sz="2100" kern="1200">
                <a:solidFill>
                  <a:schemeClr val="tx1"/>
                </a:solidFill>
                <a:latin typeface="+mn-lt"/>
                <a:ea typeface="+mn-ea"/>
                <a:cs typeface="+mn-cs"/>
              </a:defRPr>
            </a:lvl2pPr>
            <a:lvl3pPr marL="857250" indent="-171450" algn="l" defTabSz="342900" rtl="0" eaLnBrk="1" latinLnBrk="0" hangingPunct="1">
              <a:spcBef>
                <a:spcPct val="20000"/>
              </a:spcBef>
              <a:buFont typeface="Arial"/>
              <a:buChar char="•"/>
              <a:defRPr sz="1800" kern="1200">
                <a:solidFill>
                  <a:schemeClr val="tx1"/>
                </a:solidFill>
                <a:latin typeface="+mn-lt"/>
                <a:ea typeface="+mn-ea"/>
                <a:cs typeface="+mn-cs"/>
              </a:defRPr>
            </a:lvl3pPr>
            <a:lvl4pPr marL="1200150" indent="-171450" algn="l" defTabSz="342900" rtl="0" eaLnBrk="1" latinLnBrk="0" hangingPunct="1">
              <a:spcBef>
                <a:spcPct val="20000"/>
              </a:spcBef>
              <a:buFont typeface="Arial"/>
              <a:buChar char="–"/>
              <a:defRPr sz="1500" kern="1200">
                <a:solidFill>
                  <a:schemeClr val="tx1"/>
                </a:solidFill>
                <a:latin typeface="+mn-lt"/>
                <a:ea typeface="+mn-ea"/>
                <a:cs typeface="+mn-cs"/>
              </a:defRPr>
            </a:lvl4pPr>
            <a:lvl5pPr marL="1543050" indent="-171450" algn="l" defTabSz="342900" rtl="0" eaLnBrk="1" latinLnBrk="0" hangingPunct="1">
              <a:spcBef>
                <a:spcPct val="20000"/>
              </a:spcBef>
              <a:buFont typeface="Arial"/>
              <a:buChar char="»"/>
              <a:defRPr sz="1500" kern="1200">
                <a:solidFill>
                  <a:schemeClr val="tx1"/>
                </a:solidFill>
                <a:latin typeface="+mn-lt"/>
                <a:ea typeface="+mn-ea"/>
                <a:cs typeface="+mn-cs"/>
              </a:defRPr>
            </a:lvl5pPr>
            <a:lvl6pPr marL="1885950" indent="-17145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228850" indent="-17145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571750" indent="-171450" algn="l" defTabSz="342900" rtl="0" eaLnBrk="1" latinLnBrk="0" hangingPunct="1">
              <a:spcBef>
                <a:spcPct val="20000"/>
              </a:spcBef>
              <a:buFont typeface="Arial"/>
              <a:buChar char="•"/>
              <a:defRPr sz="1500" kern="1200">
                <a:solidFill>
                  <a:schemeClr val="tx1"/>
                </a:solidFill>
                <a:latin typeface="+mn-lt"/>
                <a:ea typeface="+mn-ea"/>
                <a:cs typeface="+mn-cs"/>
              </a:defRPr>
            </a:lvl8pPr>
            <a:lvl9pPr marL="2914650" indent="-171450" algn="l" defTabSz="342900" rtl="0" eaLnBrk="1" latinLnBrk="0" hangingPunct="1">
              <a:spcBef>
                <a:spcPct val="20000"/>
              </a:spcBef>
              <a:buFont typeface="Arial"/>
              <a:buChar char="•"/>
              <a:defRPr sz="1500" kern="1200">
                <a:solidFill>
                  <a:schemeClr val="tx1"/>
                </a:solidFill>
                <a:latin typeface="+mn-lt"/>
                <a:ea typeface="+mn-ea"/>
                <a:cs typeface="+mn-cs"/>
              </a:defRPr>
            </a:lvl9pPr>
          </a:lstStyle>
          <a:p>
            <a:pPr marL="127635" marR="18098" indent="0">
              <a:spcBef>
                <a:spcPts val="0"/>
              </a:spcBef>
              <a:spcAft>
                <a:spcPts val="1080"/>
              </a:spcAft>
              <a:buNone/>
            </a:pPr>
            <a:r>
              <a:rPr lang="en-GB" sz="1100"/>
              <a:t>Consent means that the family is fully informed about the services they are being referred to, agree with the referral being made and understand what information professionals are passing on and why. While its usually good practice to seek consent for making any referral, there are some exceptions when seeking consent may place a child at additional risk of harm or potentially impact on a criminal investigation. If parental/carer consent is not obtained or is over-ruled the referring agency should clearly set out the rationale for this. </a:t>
            </a:r>
          </a:p>
          <a:p>
            <a:pPr marL="127635" marR="18098" indent="0">
              <a:spcBef>
                <a:spcPts val="0"/>
              </a:spcBef>
              <a:spcAft>
                <a:spcPts val="1080"/>
              </a:spcAft>
              <a:buFont typeface="Arial"/>
              <a:buNone/>
            </a:pPr>
            <a:r>
              <a:rPr lang="en-GB" sz="1100"/>
              <a:t>The Cheshire East Integrated Front Door can provide discussion and consultation. The Cheshire East Safeguarding Children’s Partnership supports practitioners to have a better understanding of the importance of information sharing and the professional roles across all agencies. Sharing information should be done in line with the principles given in the </a:t>
            </a:r>
            <a:r>
              <a:rPr lang="en-GB" sz="1100" b="1"/>
              <a:t>Pan-Cheshire Safeguarding Children’s Procedures Information Sharing Guidance.</a:t>
            </a:r>
          </a:p>
        </p:txBody>
      </p:sp>
    </p:spTree>
    <p:extLst>
      <p:ext uri="{BB962C8B-B14F-4D97-AF65-F5344CB8AC3E}">
        <p14:creationId xmlns:p14="http://schemas.microsoft.com/office/powerpoint/2010/main" val="27439678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17E278-0831-DF7B-90AB-05895D41C731}"/>
            </a:ext>
          </a:extLst>
        </p:cNvPr>
        <p:cNvGrpSpPr/>
        <p:nvPr/>
      </p:nvGrpSpPr>
      <p:grpSpPr>
        <a:xfrm>
          <a:off x="0" y="0"/>
          <a:ext cx="0" cy="0"/>
          <a:chOff x="0" y="0"/>
          <a:chExt cx="0" cy="0"/>
        </a:xfrm>
      </p:grpSpPr>
      <p:sp>
        <p:nvSpPr>
          <p:cNvPr id="4" name="Rounded Rectangle 3">
            <a:extLst>
              <a:ext uri="{FF2B5EF4-FFF2-40B4-BE49-F238E27FC236}">
                <a16:creationId xmlns:a16="http://schemas.microsoft.com/office/drawing/2014/main" id="{56BF8BED-F3DF-EA70-85C6-4DDD499B1E38}"/>
              </a:ext>
            </a:extLst>
          </p:cNvPr>
          <p:cNvSpPr/>
          <p:nvPr/>
        </p:nvSpPr>
        <p:spPr>
          <a:xfrm>
            <a:off x="454530" y="438122"/>
            <a:ext cx="7206270" cy="451879"/>
          </a:xfrm>
          <a:prstGeom prst="roundRect">
            <a:avLst/>
          </a:prstGeom>
          <a:solidFill>
            <a:srgbClr val="905BA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itle 3">
            <a:extLst>
              <a:ext uri="{FF2B5EF4-FFF2-40B4-BE49-F238E27FC236}">
                <a16:creationId xmlns:a16="http://schemas.microsoft.com/office/drawing/2014/main" id="{ACDBE8CA-97E6-70B1-FBB8-C631C4E0669D}"/>
              </a:ext>
            </a:extLst>
          </p:cNvPr>
          <p:cNvSpPr txBox="1">
            <a:spLocks/>
          </p:cNvSpPr>
          <p:nvPr/>
        </p:nvSpPr>
        <p:spPr>
          <a:xfrm>
            <a:off x="464806" y="427848"/>
            <a:ext cx="7397593" cy="451879"/>
          </a:xfrm>
          <a:prstGeom prst="rect">
            <a:avLst/>
          </a:prstGeom>
        </p:spPr>
        <p:txBody>
          <a:bodyPr vert="horz" lIns="91440" tIns="45720" rIns="91440" bIns="45720" rtlCol="0" anchor="ctr">
            <a:noAutofit/>
          </a:bodyPr>
          <a:lstStyle>
            <a:lvl1pPr algn="ctr" defTabSz="342900" rtl="0" eaLnBrk="1" latinLnBrk="0" hangingPunct="1">
              <a:spcBef>
                <a:spcPct val="0"/>
              </a:spcBef>
              <a:buNone/>
              <a:defRPr sz="3300" kern="1200">
                <a:solidFill>
                  <a:schemeClr val="tx1"/>
                </a:solidFill>
                <a:latin typeface="+mj-lt"/>
                <a:ea typeface="+mj-ea"/>
                <a:cs typeface="+mj-cs"/>
              </a:defRPr>
            </a:lvl1pPr>
          </a:lstStyle>
          <a:p>
            <a:pPr algn="l"/>
            <a:r>
              <a:rPr lang="en-US" sz="2400" b="1">
                <a:solidFill>
                  <a:schemeClr val="bg1"/>
                </a:solidFill>
                <a:latin typeface=""/>
              </a:rPr>
              <a:t>Consent and Information Sharing Golden Rules</a:t>
            </a:r>
          </a:p>
        </p:txBody>
      </p:sp>
      <p:sp>
        <p:nvSpPr>
          <p:cNvPr id="2" name="Content Placeholder 1">
            <a:extLst>
              <a:ext uri="{FF2B5EF4-FFF2-40B4-BE49-F238E27FC236}">
                <a16:creationId xmlns:a16="http://schemas.microsoft.com/office/drawing/2014/main" id="{EDA94431-96B7-2512-EE78-B195E89EB263}"/>
              </a:ext>
            </a:extLst>
          </p:cNvPr>
          <p:cNvSpPr txBox="1">
            <a:spLocks noGrp="1"/>
          </p:cNvSpPr>
          <p:nvPr>
            <p:ph idx="1"/>
          </p:nvPr>
        </p:nvSpPr>
        <p:spPr>
          <a:xfrm>
            <a:off x="454530" y="1035050"/>
            <a:ext cx="3864377" cy="3073400"/>
          </a:xfrm>
          <a:prstGeom prst="rect">
            <a:avLst/>
          </a:prstGeom>
          <a:noFill/>
        </p:spPr>
        <p:txBody>
          <a:bodyPr wrap="square">
            <a:noAutofit/>
          </a:bodyPr>
          <a:lstStyle/>
          <a:p>
            <a:pPr marL="257175" marR="18574" indent="-257175">
              <a:spcBef>
                <a:spcPts val="0"/>
              </a:spcBef>
              <a:buAutoNum type="arabicPeriod"/>
            </a:pPr>
            <a:r>
              <a:rPr lang="en-GB" sz="1100">
                <a:uFill>
                  <a:solidFill>
                    <a:srgbClr val="000000"/>
                  </a:solidFill>
                </a:uFill>
                <a:ea typeface="Calibri" panose="020F0502020204030204" pitchFamily="34" charset="0"/>
                <a:cs typeface="Calibri" panose="020F0502020204030204" pitchFamily="34" charset="0"/>
              </a:rPr>
              <a:t>The Data Protection Act 2018 and General Data Protection Regulations (GDPR) are not a barrier to sharing information but provide a framework to ensure that personal information about living persons is shared appropriately.</a:t>
            </a:r>
          </a:p>
          <a:p>
            <a:pPr marL="0" marR="18574" indent="0">
              <a:spcBef>
                <a:spcPts val="0"/>
              </a:spcBef>
              <a:buNone/>
            </a:pPr>
            <a:endParaRPr lang="en-GB" sz="1100">
              <a:uFill>
                <a:solidFill>
                  <a:srgbClr val="000000"/>
                </a:solidFill>
              </a:uFill>
              <a:ea typeface="Calibri" panose="020F0502020204030204" pitchFamily="34" charset="0"/>
              <a:cs typeface="Calibri" panose="020F0502020204030204" pitchFamily="34" charset="0"/>
            </a:endParaRPr>
          </a:p>
          <a:p>
            <a:pPr marL="257175" marR="18574" indent="-257175">
              <a:spcBef>
                <a:spcPts val="0"/>
              </a:spcBef>
              <a:buFont typeface="+mj-lt"/>
              <a:buAutoNum type="arabicPeriod" startAt="2"/>
            </a:pPr>
            <a:r>
              <a:rPr lang="en-GB" sz="1100">
                <a:uFill>
                  <a:solidFill>
                    <a:srgbClr val="000000"/>
                  </a:solidFill>
                </a:uFill>
                <a:ea typeface="Calibri" panose="020F0502020204030204" pitchFamily="34" charset="0"/>
                <a:cs typeface="Calibri" panose="020F0502020204030204" pitchFamily="34" charset="0"/>
              </a:rPr>
              <a:t>Be open and honest with the person (and/or their family where appropriate) from the outset about why, what, how and with whom information will, or could, be shared and seek their agreement.</a:t>
            </a:r>
          </a:p>
          <a:p>
            <a:pPr marL="257175" marR="18574" indent="-257175">
              <a:spcBef>
                <a:spcPts val="0"/>
              </a:spcBef>
              <a:buAutoNum type="arabicPeriod" startAt="2"/>
            </a:pPr>
            <a:endParaRPr lang="en-GB" sz="1100">
              <a:uFill>
                <a:solidFill>
                  <a:srgbClr val="000000"/>
                </a:solidFill>
              </a:uFill>
              <a:ea typeface="Calibri" panose="020F0502020204030204" pitchFamily="34" charset="0"/>
              <a:cs typeface="Calibri" panose="020F0502020204030204" pitchFamily="34" charset="0"/>
            </a:endParaRPr>
          </a:p>
          <a:p>
            <a:pPr marL="257175" marR="18574" indent="-257175">
              <a:spcBef>
                <a:spcPts val="0"/>
              </a:spcBef>
              <a:buAutoNum type="arabicPeriod" startAt="2"/>
            </a:pPr>
            <a:r>
              <a:rPr lang="en-GB" sz="1100">
                <a:uFill>
                  <a:solidFill>
                    <a:srgbClr val="000000"/>
                  </a:solidFill>
                </a:uFill>
                <a:ea typeface="Calibri" panose="020F0502020204030204" pitchFamily="34" charset="0"/>
                <a:cs typeface="Calibri" panose="020F0502020204030204" pitchFamily="34" charset="0"/>
              </a:rPr>
              <a:t>Seek advice from your manager or designated safeguarding lead if you are not sure.</a:t>
            </a:r>
          </a:p>
          <a:p>
            <a:pPr marL="257175" marR="18574" indent="-257175">
              <a:spcBef>
                <a:spcPts val="0"/>
              </a:spcBef>
              <a:buAutoNum type="arabicPeriod" startAt="2"/>
            </a:pPr>
            <a:endParaRPr lang="en-GB" sz="1100">
              <a:uFill>
                <a:solidFill>
                  <a:srgbClr val="000000"/>
                </a:solidFill>
              </a:uFill>
              <a:ea typeface="Calibri" panose="020F0502020204030204" pitchFamily="34" charset="0"/>
              <a:cs typeface="Calibri" panose="020F0502020204030204" pitchFamily="34" charset="0"/>
            </a:endParaRPr>
          </a:p>
          <a:p>
            <a:pPr marL="257175" marR="18574" indent="-257175">
              <a:spcBef>
                <a:spcPts val="0"/>
              </a:spcBef>
              <a:buAutoNum type="arabicPeriod" startAt="2"/>
            </a:pPr>
            <a:r>
              <a:rPr lang="en-GB" sz="1100">
                <a:uFill>
                  <a:solidFill>
                    <a:srgbClr val="000000"/>
                  </a:solidFill>
                </a:uFill>
                <a:ea typeface="Calibri" panose="020F0502020204030204" pitchFamily="34" charset="0"/>
                <a:cs typeface="Calibri" panose="020F0502020204030204" pitchFamily="34" charset="0"/>
              </a:rPr>
              <a:t>If someone requests that some information is kept confidential, their wishes should be respected unless the sharing of the information is overridden in the public interest.  You will need to base your judgement on the facts of the case.</a:t>
            </a:r>
          </a:p>
        </p:txBody>
      </p:sp>
      <p:sp>
        <p:nvSpPr>
          <p:cNvPr id="6" name="Content Placeholder 1">
            <a:extLst>
              <a:ext uri="{FF2B5EF4-FFF2-40B4-BE49-F238E27FC236}">
                <a16:creationId xmlns:a16="http://schemas.microsoft.com/office/drawing/2014/main" id="{D566612E-F422-DC29-E11B-A5E7BB4A76B4}"/>
              </a:ext>
            </a:extLst>
          </p:cNvPr>
          <p:cNvSpPr txBox="1">
            <a:spLocks/>
          </p:cNvSpPr>
          <p:nvPr/>
        </p:nvSpPr>
        <p:spPr>
          <a:xfrm>
            <a:off x="4572000" y="1035050"/>
            <a:ext cx="3864377" cy="3073400"/>
          </a:xfrm>
          <a:prstGeom prst="rect">
            <a:avLst/>
          </a:prstGeom>
          <a:noFill/>
        </p:spPr>
        <p:txBody>
          <a:bodyPr vert="horz" wrap="square" lIns="91440" tIns="45720" rIns="91440" bIns="45720" rtlCol="0">
            <a:noAutofit/>
          </a:bodyPr>
          <a:lstStyle>
            <a:lvl1pPr marL="257175" indent="-257175" algn="l" defTabSz="342900" rtl="0" eaLnBrk="1" latinLnBrk="0" hangingPunct="1">
              <a:spcBef>
                <a:spcPct val="20000"/>
              </a:spcBef>
              <a:buFont typeface="Arial"/>
              <a:buChar char="•"/>
              <a:defRPr sz="2400" kern="1200">
                <a:solidFill>
                  <a:schemeClr val="tx1"/>
                </a:solidFill>
                <a:latin typeface="+mn-lt"/>
                <a:ea typeface="+mn-ea"/>
                <a:cs typeface="+mn-cs"/>
              </a:defRPr>
            </a:lvl1pPr>
            <a:lvl2pPr marL="557213" indent="-214313" algn="l" defTabSz="342900" rtl="0" eaLnBrk="1" latinLnBrk="0" hangingPunct="1">
              <a:spcBef>
                <a:spcPct val="20000"/>
              </a:spcBef>
              <a:buFont typeface="Arial"/>
              <a:buChar char="–"/>
              <a:defRPr sz="2100" kern="1200">
                <a:solidFill>
                  <a:schemeClr val="tx1"/>
                </a:solidFill>
                <a:latin typeface="+mn-lt"/>
                <a:ea typeface="+mn-ea"/>
                <a:cs typeface="+mn-cs"/>
              </a:defRPr>
            </a:lvl2pPr>
            <a:lvl3pPr marL="857250" indent="-171450" algn="l" defTabSz="342900" rtl="0" eaLnBrk="1" latinLnBrk="0" hangingPunct="1">
              <a:spcBef>
                <a:spcPct val="20000"/>
              </a:spcBef>
              <a:buFont typeface="Arial"/>
              <a:buChar char="•"/>
              <a:defRPr sz="1800" kern="1200">
                <a:solidFill>
                  <a:schemeClr val="tx1"/>
                </a:solidFill>
                <a:latin typeface="+mn-lt"/>
                <a:ea typeface="+mn-ea"/>
                <a:cs typeface="+mn-cs"/>
              </a:defRPr>
            </a:lvl3pPr>
            <a:lvl4pPr marL="1200150" indent="-171450" algn="l" defTabSz="342900" rtl="0" eaLnBrk="1" latinLnBrk="0" hangingPunct="1">
              <a:spcBef>
                <a:spcPct val="20000"/>
              </a:spcBef>
              <a:buFont typeface="Arial"/>
              <a:buChar char="–"/>
              <a:defRPr sz="1500" kern="1200">
                <a:solidFill>
                  <a:schemeClr val="tx1"/>
                </a:solidFill>
                <a:latin typeface="+mn-lt"/>
                <a:ea typeface="+mn-ea"/>
                <a:cs typeface="+mn-cs"/>
              </a:defRPr>
            </a:lvl4pPr>
            <a:lvl5pPr marL="1543050" indent="-171450" algn="l" defTabSz="342900" rtl="0" eaLnBrk="1" latinLnBrk="0" hangingPunct="1">
              <a:spcBef>
                <a:spcPct val="20000"/>
              </a:spcBef>
              <a:buFont typeface="Arial"/>
              <a:buChar char="»"/>
              <a:defRPr sz="1500" kern="1200">
                <a:solidFill>
                  <a:schemeClr val="tx1"/>
                </a:solidFill>
                <a:latin typeface="+mn-lt"/>
                <a:ea typeface="+mn-ea"/>
                <a:cs typeface="+mn-cs"/>
              </a:defRPr>
            </a:lvl5pPr>
            <a:lvl6pPr marL="1885950" indent="-17145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228850" indent="-17145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571750" indent="-171450" algn="l" defTabSz="342900" rtl="0" eaLnBrk="1" latinLnBrk="0" hangingPunct="1">
              <a:spcBef>
                <a:spcPct val="20000"/>
              </a:spcBef>
              <a:buFont typeface="Arial"/>
              <a:buChar char="•"/>
              <a:defRPr sz="1500" kern="1200">
                <a:solidFill>
                  <a:schemeClr val="tx1"/>
                </a:solidFill>
                <a:latin typeface="+mn-lt"/>
                <a:ea typeface="+mn-ea"/>
                <a:cs typeface="+mn-cs"/>
              </a:defRPr>
            </a:lvl8pPr>
            <a:lvl9pPr marL="2914650" indent="-171450" algn="l" defTabSz="342900" rtl="0" eaLnBrk="1" latinLnBrk="0" hangingPunct="1">
              <a:spcBef>
                <a:spcPct val="20000"/>
              </a:spcBef>
              <a:buFont typeface="Arial"/>
              <a:buChar char="•"/>
              <a:defRPr sz="1500" kern="1200">
                <a:solidFill>
                  <a:schemeClr val="tx1"/>
                </a:solidFill>
                <a:latin typeface="+mn-lt"/>
                <a:ea typeface="+mn-ea"/>
                <a:cs typeface="+mn-cs"/>
              </a:defRPr>
            </a:lvl9pPr>
          </a:lstStyle>
          <a:p>
            <a:pPr marR="18574">
              <a:spcBef>
                <a:spcPts val="0"/>
              </a:spcBef>
              <a:buFont typeface="+mj-lt"/>
              <a:buAutoNum type="arabicPeriod" startAt="5"/>
            </a:pPr>
            <a:r>
              <a:rPr lang="en-GB" sz="1100">
                <a:uFill>
                  <a:solidFill>
                    <a:srgbClr val="000000"/>
                  </a:solidFill>
                </a:uFill>
                <a:ea typeface="Calibri" panose="020F0502020204030204" pitchFamily="34" charset="0"/>
                <a:cs typeface="Calibri" panose="020F0502020204030204" pitchFamily="34" charset="0"/>
              </a:rPr>
              <a:t>Consider safety and wellbeing: base your information-sharing decisions on considerations of the safety and wellbeing of the person and others who may be affected by their actions.  Fears about sharing information must not be allowed to stand in the way of the need to promote the welfare and protect the safety of children or young people.</a:t>
            </a:r>
          </a:p>
          <a:p>
            <a:pPr marR="18574">
              <a:spcBef>
                <a:spcPts val="0"/>
              </a:spcBef>
              <a:buFont typeface="Arial"/>
              <a:buAutoNum type="arabicPeriod" startAt="5"/>
            </a:pPr>
            <a:endParaRPr lang="en-GB" sz="1100">
              <a:uFill>
                <a:solidFill>
                  <a:srgbClr val="000000"/>
                </a:solidFill>
              </a:uFill>
              <a:ea typeface="Calibri" panose="020F0502020204030204" pitchFamily="34" charset="0"/>
              <a:cs typeface="Calibri" panose="020F0502020204030204" pitchFamily="34" charset="0"/>
            </a:endParaRPr>
          </a:p>
          <a:p>
            <a:pPr marR="18574">
              <a:spcBef>
                <a:spcPts val="0"/>
              </a:spcBef>
              <a:buFont typeface="Arial"/>
              <a:buAutoNum type="arabicPeriod" startAt="5"/>
            </a:pPr>
            <a:r>
              <a:rPr lang="en-GB" sz="1100">
                <a:uFill>
                  <a:solidFill>
                    <a:srgbClr val="000000"/>
                  </a:solidFill>
                </a:uFill>
                <a:ea typeface="Calibri" panose="020F0502020204030204" pitchFamily="34" charset="0"/>
                <a:cs typeface="Calibri" panose="020F0502020204030204" pitchFamily="34" charset="0"/>
              </a:rPr>
              <a:t>Necessary, proportionate, relevant, accurate, timely and secure: Ensure that the information you share is necessary and proportionate, is shared only with those people who need to have it, is accurate and up to date, is shared in a timely fashion and is shared securely.  Keep a record of your decision and the reasons for it – whether it is to share information or not.  If you decide to share, then record what you have shared, with whom and for what purpose.</a:t>
            </a:r>
          </a:p>
        </p:txBody>
      </p:sp>
    </p:spTree>
    <p:extLst>
      <p:ext uri="{BB962C8B-B14F-4D97-AF65-F5344CB8AC3E}">
        <p14:creationId xmlns:p14="http://schemas.microsoft.com/office/powerpoint/2010/main" val="8574773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9B4848-D026-3D1A-CD53-6139A885D3A5}"/>
            </a:ext>
          </a:extLst>
        </p:cNvPr>
        <p:cNvGrpSpPr/>
        <p:nvPr/>
      </p:nvGrpSpPr>
      <p:grpSpPr>
        <a:xfrm>
          <a:off x="0" y="0"/>
          <a:ext cx="0" cy="0"/>
          <a:chOff x="0" y="0"/>
          <a:chExt cx="0" cy="0"/>
        </a:xfrm>
      </p:grpSpPr>
      <p:sp>
        <p:nvSpPr>
          <p:cNvPr id="4" name="Rounded Rectangle 3">
            <a:extLst>
              <a:ext uri="{FF2B5EF4-FFF2-40B4-BE49-F238E27FC236}">
                <a16:creationId xmlns:a16="http://schemas.microsoft.com/office/drawing/2014/main" id="{65F043AC-ACAE-0C79-9E4C-96879899202D}"/>
              </a:ext>
            </a:extLst>
          </p:cNvPr>
          <p:cNvSpPr/>
          <p:nvPr/>
        </p:nvSpPr>
        <p:spPr>
          <a:xfrm>
            <a:off x="454531" y="438122"/>
            <a:ext cx="5521470" cy="451879"/>
          </a:xfrm>
          <a:prstGeom prst="roundRect">
            <a:avLst/>
          </a:prstGeom>
          <a:solidFill>
            <a:srgbClr val="9DD13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itle 3">
            <a:extLst>
              <a:ext uri="{FF2B5EF4-FFF2-40B4-BE49-F238E27FC236}">
                <a16:creationId xmlns:a16="http://schemas.microsoft.com/office/drawing/2014/main" id="{08690713-128D-43AB-E326-1098D4922B55}"/>
              </a:ext>
            </a:extLst>
          </p:cNvPr>
          <p:cNvSpPr txBox="1">
            <a:spLocks/>
          </p:cNvSpPr>
          <p:nvPr/>
        </p:nvSpPr>
        <p:spPr>
          <a:xfrm>
            <a:off x="464806" y="427848"/>
            <a:ext cx="5619194" cy="451879"/>
          </a:xfrm>
          <a:prstGeom prst="rect">
            <a:avLst/>
          </a:prstGeom>
        </p:spPr>
        <p:txBody>
          <a:bodyPr vert="horz" lIns="91440" tIns="45720" rIns="91440" bIns="45720" rtlCol="0" anchor="ctr">
            <a:noAutofit/>
          </a:bodyPr>
          <a:lstStyle>
            <a:lvl1pPr algn="ctr" defTabSz="342900" rtl="0" eaLnBrk="1" latinLnBrk="0" hangingPunct="1">
              <a:spcBef>
                <a:spcPct val="0"/>
              </a:spcBef>
              <a:buNone/>
              <a:defRPr sz="3300" kern="1200">
                <a:solidFill>
                  <a:schemeClr val="tx1"/>
                </a:solidFill>
                <a:latin typeface="+mj-lt"/>
                <a:ea typeface="+mj-ea"/>
                <a:cs typeface="+mj-cs"/>
              </a:defRPr>
            </a:lvl1pPr>
          </a:lstStyle>
          <a:p>
            <a:pPr algn="l"/>
            <a:r>
              <a:rPr lang="en-US" sz="2400" b="1">
                <a:solidFill>
                  <a:schemeClr val="bg1"/>
                </a:solidFill>
                <a:latin typeface=""/>
              </a:rPr>
              <a:t>Referral to the Integrated Front Door</a:t>
            </a:r>
          </a:p>
        </p:txBody>
      </p:sp>
      <p:sp>
        <p:nvSpPr>
          <p:cNvPr id="2" name="Content Placeholder 2">
            <a:extLst>
              <a:ext uri="{FF2B5EF4-FFF2-40B4-BE49-F238E27FC236}">
                <a16:creationId xmlns:a16="http://schemas.microsoft.com/office/drawing/2014/main" id="{7DD540FD-ED10-6692-67EF-58AC385DB9B1}"/>
              </a:ext>
            </a:extLst>
          </p:cNvPr>
          <p:cNvSpPr>
            <a:spLocks noGrp="1"/>
          </p:cNvSpPr>
          <p:nvPr>
            <p:ph idx="1"/>
          </p:nvPr>
        </p:nvSpPr>
        <p:spPr>
          <a:xfrm>
            <a:off x="464805" y="1020852"/>
            <a:ext cx="4474587" cy="3073400"/>
          </a:xfrm>
        </p:spPr>
        <p:txBody>
          <a:bodyPr>
            <a:noAutofit/>
          </a:bodyPr>
          <a:lstStyle/>
          <a:p>
            <a:pPr marL="0" indent="0">
              <a:spcBef>
                <a:spcPts val="0"/>
              </a:spcBef>
              <a:buNone/>
            </a:pPr>
            <a:r>
              <a:rPr lang="en-GB" sz="1000"/>
              <a:t>Cheshire East Together for Families Integrated Front Door is the single point of entry for referrals to Cheshire East Family Help and Children’s Social Care Services providing Family Help and Multi-Agency Child Protection Teams.</a:t>
            </a:r>
          </a:p>
          <a:p>
            <a:pPr marL="0" indent="0">
              <a:spcBef>
                <a:spcPts val="0"/>
              </a:spcBef>
              <a:buNone/>
            </a:pPr>
            <a:endParaRPr lang="en-GB" sz="1000"/>
          </a:p>
          <a:p>
            <a:pPr marL="0" indent="0">
              <a:spcBef>
                <a:spcPts val="0"/>
              </a:spcBef>
              <a:buNone/>
            </a:pPr>
            <a:r>
              <a:rPr lang="en-GB" sz="1000"/>
              <a:t>The Integrated Front Door consists of a co-located partnership of agencies; Family Help, Police, Health, Education, Domestic Abuse Services and Contextual Safeguarding Services. It also includes virtual links with Probation, Substance Misuse, Youth Justice, Adult Mental Health, Adult Social Care and the Department for Work &amp; Pensions (DWP).</a:t>
            </a:r>
          </a:p>
          <a:p>
            <a:pPr marL="0" indent="0">
              <a:spcBef>
                <a:spcPts val="0"/>
              </a:spcBef>
              <a:buNone/>
            </a:pPr>
            <a:endParaRPr lang="en-GB" sz="1000"/>
          </a:p>
          <a:p>
            <a:pPr marL="0" indent="0">
              <a:spcBef>
                <a:spcPts val="0"/>
              </a:spcBef>
              <a:buNone/>
            </a:pPr>
            <a:r>
              <a:rPr lang="en-GB" sz="1000"/>
              <a:t>We know that some children will require access to Family Help Services and Multi-Agency Child Protection Teams to meet their needs where there is increasing evidence of complex and/or serious needs that are impacting on their health and development or there is a reasonable cause to suspect significant harm.   </a:t>
            </a:r>
          </a:p>
          <a:p>
            <a:pPr marL="0" indent="0">
              <a:spcBef>
                <a:spcPts val="0"/>
              </a:spcBef>
              <a:buNone/>
            </a:pPr>
            <a:endParaRPr lang="en-GB" sz="1000"/>
          </a:p>
          <a:p>
            <a:pPr marL="0" indent="0">
              <a:spcBef>
                <a:spcPts val="0"/>
              </a:spcBef>
              <a:buNone/>
            </a:pPr>
            <a:r>
              <a:rPr lang="en-GB" sz="1000" b="1"/>
              <a:t>If a child or young person is at immediate risk of harm, contact the police on 999.</a:t>
            </a:r>
          </a:p>
          <a:p>
            <a:pPr marL="0" indent="0">
              <a:spcBef>
                <a:spcPts val="0"/>
              </a:spcBef>
              <a:buNone/>
            </a:pPr>
            <a:endParaRPr lang="en-GB" sz="1000" b="1"/>
          </a:p>
          <a:p>
            <a:pPr marL="0" indent="0">
              <a:spcBef>
                <a:spcPts val="0"/>
              </a:spcBef>
              <a:buNone/>
            </a:pPr>
            <a:r>
              <a:rPr lang="en-GB" sz="1000"/>
              <a:t>If you are supporting a child and their needs are increasing and impacting on their expected outcomes or if you are concerned about their safety, a referral can be made to the Together for Families Integrated Front Door using the Multi-Agency Referral Form (MARF)</a:t>
            </a:r>
            <a:r>
              <a:rPr lang="en-GB" sz="1000" u="sng">
                <a:hlinkClick r:id="rId2"/>
              </a:rPr>
              <a:t> Children, Young People and Families Portal</a:t>
            </a:r>
            <a:r>
              <a:rPr lang="en-GB" sz="1000" u="sng"/>
              <a:t>  </a:t>
            </a:r>
            <a:r>
              <a:rPr lang="en-GB" sz="1000"/>
              <a:t>You will then receive a call from an Integrated Front Door practitioner to discuss your referral.</a:t>
            </a:r>
          </a:p>
          <a:p>
            <a:pPr marL="0" indent="0">
              <a:lnSpc>
                <a:spcPct val="110000"/>
              </a:lnSpc>
              <a:spcBef>
                <a:spcPts val="0"/>
              </a:spcBef>
              <a:buNone/>
            </a:pPr>
            <a:endParaRPr lang="en-GB" sz="1000">
              <a:highlight>
                <a:srgbClr val="FFFF00"/>
              </a:highlight>
            </a:endParaRPr>
          </a:p>
        </p:txBody>
      </p:sp>
      <p:sp>
        <p:nvSpPr>
          <p:cNvPr id="6" name="Content Placeholder 2">
            <a:extLst>
              <a:ext uri="{FF2B5EF4-FFF2-40B4-BE49-F238E27FC236}">
                <a16:creationId xmlns:a16="http://schemas.microsoft.com/office/drawing/2014/main" id="{42FB8A9B-434F-AFF7-7A1D-F887AFB2E2B4}"/>
              </a:ext>
            </a:extLst>
          </p:cNvPr>
          <p:cNvSpPr txBox="1">
            <a:spLocks/>
          </p:cNvSpPr>
          <p:nvPr/>
        </p:nvSpPr>
        <p:spPr>
          <a:xfrm>
            <a:off x="5422086" y="1035050"/>
            <a:ext cx="2649252" cy="3073400"/>
          </a:xfrm>
          <a:prstGeom prst="rect">
            <a:avLst/>
          </a:prstGeom>
        </p:spPr>
        <p:txBody>
          <a:bodyPr vert="horz" lIns="91440" tIns="45720" rIns="91440" bIns="45720" rtlCol="0">
            <a:noAutofit/>
          </a:bodyPr>
          <a:lstStyle>
            <a:lvl1pPr marL="257175" indent="-257175" algn="l" defTabSz="342900" rtl="0" eaLnBrk="1" latinLnBrk="0" hangingPunct="1">
              <a:spcBef>
                <a:spcPct val="20000"/>
              </a:spcBef>
              <a:buFont typeface="Arial"/>
              <a:buChar char="•"/>
              <a:defRPr sz="2400" kern="1200">
                <a:solidFill>
                  <a:schemeClr val="tx1"/>
                </a:solidFill>
                <a:latin typeface="+mn-lt"/>
                <a:ea typeface="+mn-ea"/>
                <a:cs typeface="+mn-cs"/>
              </a:defRPr>
            </a:lvl1pPr>
            <a:lvl2pPr marL="557213" indent="-214313" algn="l" defTabSz="342900" rtl="0" eaLnBrk="1" latinLnBrk="0" hangingPunct="1">
              <a:spcBef>
                <a:spcPct val="20000"/>
              </a:spcBef>
              <a:buFont typeface="Arial"/>
              <a:buChar char="–"/>
              <a:defRPr sz="2100" kern="1200">
                <a:solidFill>
                  <a:schemeClr val="tx1"/>
                </a:solidFill>
                <a:latin typeface="+mn-lt"/>
                <a:ea typeface="+mn-ea"/>
                <a:cs typeface="+mn-cs"/>
              </a:defRPr>
            </a:lvl2pPr>
            <a:lvl3pPr marL="857250" indent="-171450" algn="l" defTabSz="342900" rtl="0" eaLnBrk="1" latinLnBrk="0" hangingPunct="1">
              <a:spcBef>
                <a:spcPct val="20000"/>
              </a:spcBef>
              <a:buFont typeface="Arial"/>
              <a:buChar char="•"/>
              <a:defRPr sz="1800" kern="1200">
                <a:solidFill>
                  <a:schemeClr val="tx1"/>
                </a:solidFill>
                <a:latin typeface="+mn-lt"/>
                <a:ea typeface="+mn-ea"/>
                <a:cs typeface="+mn-cs"/>
              </a:defRPr>
            </a:lvl3pPr>
            <a:lvl4pPr marL="1200150" indent="-171450" algn="l" defTabSz="342900" rtl="0" eaLnBrk="1" latinLnBrk="0" hangingPunct="1">
              <a:spcBef>
                <a:spcPct val="20000"/>
              </a:spcBef>
              <a:buFont typeface="Arial"/>
              <a:buChar char="–"/>
              <a:defRPr sz="1500" kern="1200">
                <a:solidFill>
                  <a:schemeClr val="tx1"/>
                </a:solidFill>
                <a:latin typeface="+mn-lt"/>
                <a:ea typeface="+mn-ea"/>
                <a:cs typeface="+mn-cs"/>
              </a:defRPr>
            </a:lvl4pPr>
            <a:lvl5pPr marL="1543050" indent="-171450" algn="l" defTabSz="342900" rtl="0" eaLnBrk="1" latinLnBrk="0" hangingPunct="1">
              <a:spcBef>
                <a:spcPct val="20000"/>
              </a:spcBef>
              <a:buFont typeface="Arial"/>
              <a:buChar char="»"/>
              <a:defRPr sz="1500" kern="1200">
                <a:solidFill>
                  <a:schemeClr val="tx1"/>
                </a:solidFill>
                <a:latin typeface="+mn-lt"/>
                <a:ea typeface="+mn-ea"/>
                <a:cs typeface="+mn-cs"/>
              </a:defRPr>
            </a:lvl5pPr>
            <a:lvl6pPr marL="1885950" indent="-17145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228850" indent="-17145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571750" indent="-171450" algn="l" defTabSz="342900" rtl="0" eaLnBrk="1" latinLnBrk="0" hangingPunct="1">
              <a:spcBef>
                <a:spcPct val="20000"/>
              </a:spcBef>
              <a:buFont typeface="Arial"/>
              <a:buChar char="•"/>
              <a:defRPr sz="1500" kern="1200">
                <a:solidFill>
                  <a:schemeClr val="tx1"/>
                </a:solidFill>
                <a:latin typeface="+mn-lt"/>
                <a:ea typeface="+mn-ea"/>
                <a:cs typeface="+mn-cs"/>
              </a:defRPr>
            </a:lvl8pPr>
            <a:lvl9pPr marL="2914650" indent="-171450" algn="l" defTabSz="342900" rtl="0" eaLnBrk="1" latinLnBrk="0" hangingPunct="1">
              <a:spcBef>
                <a:spcPct val="20000"/>
              </a:spcBef>
              <a:buFont typeface="Arial"/>
              <a:buChar char="•"/>
              <a:defRPr sz="1500" kern="1200">
                <a:solidFill>
                  <a:schemeClr val="tx1"/>
                </a:solidFill>
                <a:latin typeface="+mn-lt"/>
                <a:ea typeface="+mn-ea"/>
                <a:cs typeface="+mn-cs"/>
              </a:defRPr>
            </a:lvl9pPr>
          </a:lstStyle>
          <a:p>
            <a:pPr marL="0" indent="0">
              <a:lnSpc>
                <a:spcPct val="110000"/>
              </a:lnSpc>
              <a:spcBef>
                <a:spcPts val="0"/>
              </a:spcBef>
              <a:buFont typeface="Arial"/>
              <a:buNone/>
            </a:pPr>
            <a:endParaRPr lang="en-GB" sz="1050">
              <a:highlight>
                <a:srgbClr val="FFFF00"/>
              </a:highlight>
            </a:endParaRPr>
          </a:p>
        </p:txBody>
      </p:sp>
      <p:sp>
        <p:nvSpPr>
          <p:cNvPr id="7" name="TextBox 6">
            <a:extLst>
              <a:ext uri="{FF2B5EF4-FFF2-40B4-BE49-F238E27FC236}">
                <a16:creationId xmlns:a16="http://schemas.microsoft.com/office/drawing/2014/main" id="{AE9B6FF5-12BA-803B-7515-346E8D584CC4}"/>
              </a:ext>
            </a:extLst>
          </p:cNvPr>
          <p:cNvSpPr txBox="1"/>
          <p:nvPr/>
        </p:nvSpPr>
        <p:spPr>
          <a:xfrm>
            <a:off x="2286000" y="-1062702"/>
            <a:ext cx="4572000" cy="646331"/>
          </a:xfrm>
          <a:prstGeom prst="rect">
            <a:avLst/>
          </a:prstGeom>
          <a:noFill/>
        </p:spPr>
        <p:txBody>
          <a:bodyPr wrap="square">
            <a:spAutoFit/>
          </a:bodyPr>
          <a:lstStyle/>
          <a:p>
            <a:pPr marL="0" indent="0">
              <a:buNone/>
            </a:pPr>
            <a:r>
              <a:rPr lang="en-GB" sz="1800">
                <a:hlinkClick r:id="rId3"/>
              </a:rPr>
              <a:t>https://www.gov.uk/government/publications/working-together-to-safeguard-children</a:t>
            </a:r>
            <a:r>
              <a:rPr lang="en-GB" sz="1800"/>
              <a:t> </a:t>
            </a:r>
          </a:p>
        </p:txBody>
      </p:sp>
      <p:sp>
        <p:nvSpPr>
          <p:cNvPr id="3" name="Content Placeholder 2">
            <a:extLst>
              <a:ext uri="{FF2B5EF4-FFF2-40B4-BE49-F238E27FC236}">
                <a16:creationId xmlns:a16="http://schemas.microsoft.com/office/drawing/2014/main" id="{7EDAE2FC-F663-6E7D-59AC-D6BFF4A4D689}"/>
              </a:ext>
            </a:extLst>
          </p:cNvPr>
          <p:cNvSpPr txBox="1">
            <a:spLocks/>
          </p:cNvSpPr>
          <p:nvPr/>
        </p:nvSpPr>
        <p:spPr>
          <a:xfrm>
            <a:off x="5192486" y="1020852"/>
            <a:ext cx="3649435" cy="3073400"/>
          </a:xfrm>
          <a:prstGeom prst="rect">
            <a:avLst/>
          </a:prstGeom>
        </p:spPr>
        <p:txBody>
          <a:bodyPr vert="horz" lIns="91440" tIns="45720" rIns="91440" bIns="45720" rtlCol="0">
            <a:noAutofit/>
          </a:bodyPr>
          <a:lstStyle>
            <a:lvl1pPr marL="257175" indent="-257175" algn="l" defTabSz="342900" rtl="0" eaLnBrk="1" latinLnBrk="0" hangingPunct="1">
              <a:spcBef>
                <a:spcPct val="20000"/>
              </a:spcBef>
              <a:buFont typeface="Arial"/>
              <a:buChar char="•"/>
              <a:defRPr sz="2400" kern="1200">
                <a:solidFill>
                  <a:schemeClr val="tx1"/>
                </a:solidFill>
                <a:latin typeface="+mn-lt"/>
                <a:ea typeface="+mn-ea"/>
                <a:cs typeface="+mn-cs"/>
              </a:defRPr>
            </a:lvl1pPr>
            <a:lvl2pPr marL="557213" indent="-214313" algn="l" defTabSz="342900" rtl="0" eaLnBrk="1" latinLnBrk="0" hangingPunct="1">
              <a:spcBef>
                <a:spcPct val="20000"/>
              </a:spcBef>
              <a:buFont typeface="Arial"/>
              <a:buChar char="–"/>
              <a:defRPr sz="2100" kern="1200">
                <a:solidFill>
                  <a:schemeClr val="tx1"/>
                </a:solidFill>
                <a:latin typeface="+mn-lt"/>
                <a:ea typeface="+mn-ea"/>
                <a:cs typeface="+mn-cs"/>
              </a:defRPr>
            </a:lvl2pPr>
            <a:lvl3pPr marL="857250" indent="-171450" algn="l" defTabSz="342900" rtl="0" eaLnBrk="1" latinLnBrk="0" hangingPunct="1">
              <a:spcBef>
                <a:spcPct val="20000"/>
              </a:spcBef>
              <a:buFont typeface="Arial"/>
              <a:buChar char="•"/>
              <a:defRPr sz="1800" kern="1200">
                <a:solidFill>
                  <a:schemeClr val="tx1"/>
                </a:solidFill>
                <a:latin typeface="+mn-lt"/>
                <a:ea typeface="+mn-ea"/>
                <a:cs typeface="+mn-cs"/>
              </a:defRPr>
            </a:lvl3pPr>
            <a:lvl4pPr marL="1200150" indent="-171450" algn="l" defTabSz="342900" rtl="0" eaLnBrk="1" latinLnBrk="0" hangingPunct="1">
              <a:spcBef>
                <a:spcPct val="20000"/>
              </a:spcBef>
              <a:buFont typeface="Arial"/>
              <a:buChar char="–"/>
              <a:defRPr sz="1500" kern="1200">
                <a:solidFill>
                  <a:schemeClr val="tx1"/>
                </a:solidFill>
                <a:latin typeface="+mn-lt"/>
                <a:ea typeface="+mn-ea"/>
                <a:cs typeface="+mn-cs"/>
              </a:defRPr>
            </a:lvl4pPr>
            <a:lvl5pPr marL="1543050" indent="-171450" algn="l" defTabSz="342900" rtl="0" eaLnBrk="1" latinLnBrk="0" hangingPunct="1">
              <a:spcBef>
                <a:spcPct val="20000"/>
              </a:spcBef>
              <a:buFont typeface="Arial"/>
              <a:buChar char="»"/>
              <a:defRPr sz="1500" kern="1200">
                <a:solidFill>
                  <a:schemeClr val="tx1"/>
                </a:solidFill>
                <a:latin typeface="+mn-lt"/>
                <a:ea typeface="+mn-ea"/>
                <a:cs typeface="+mn-cs"/>
              </a:defRPr>
            </a:lvl5pPr>
            <a:lvl6pPr marL="1885950" indent="-17145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228850" indent="-17145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571750" indent="-171450" algn="l" defTabSz="342900" rtl="0" eaLnBrk="1" latinLnBrk="0" hangingPunct="1">
              <a:spcBef>
                <a:spcPct val="20000"/>
              </a:spcBef>
              <a:buFont typeface="Arial"/>
              <a:buChar char="•"/>
              <a:defRPr sz="1500" kern="1200">
                <a:solidFill>
                  <a:schemeClr val="tx1"/>
                </a:solidFill>
                <a:latin typeface="+mn-lt"/>
                <a:ea typeface="+mn-ea"/>
                <a:cs typeface="+mn-cs"/>
              </a:defRPr>
            </a:lvl8pPr>
            <a:lvl9pPr marL="2914650" indent="-171450" algn="l" defTabSz="342900" rtl="0" eaLnBrk="1" latinLnBrk="0" hangingPunct="1">
              <a:spcBef>
                <a:spcPct val="20000"/>
              </a:spcBef>
              <a:buFont typeface="Arial"/>
              <a:buChar char="•"/>
              <a:defRPr sz="1500" kern="1200">
                <a:solidFill>
                  <a:schemeClr val="tx1"/>
                </a:solidFill>
                <a:latin typeface="+mn-lt"/>
                <a:ea typeface="+mn-ea"/>
                <a:cs typeface="+mn-cs"/>
              </a:defRPr>
            </a:lvl9pPr>
          </a:lstStyle>
          <a:p>
            <a:pPr marL="0" indent="0">
              <a:spcBef>
                <a:spcPts val="0"/>
              </a:spcBef>
              <a:buFont typeface="Arial"/>
              <a:buNone/>
            </a:pPr>
            <a:r>
              <a:rPr lang="en-GB" sz="1000"/>
              <a:t>Before completing a MARF, you should discuss your concerns with your designated safeguarding lead (DSL) or line manager.</a:t>
            </a:r>
          </a:p>
          <a:p>
            <a:pPr marL="0" indent="0">
              <a:spcBef>
                <a:spcPts val="0"/>
              </a:spcBef>
              <a:buFont typeface="Arial"/>
              <a:buNone/>
            </a:pPr>
            <a:r>
              <a:rPr lang="en-GB" sz="1000"/>
              <a:t> </a:t>
            </a:r>
          </a:p>
          <a:p>
            <a:pPr marL="0" indent="0">
              <a:spcBef>
                <a:spcPts val="0"/>
              </a:spcBef>
              <a:buFont typeface="Arial"/>
              <a:buNone/>
            </a:pPr>
            <a:r>
              <a:rPr lang="en-GB" sz="1000"/>
              <a:t>If you need to discuss a referral or report a concern about a child urgently, you can contact </a:t>
            </a:r>
            <a:r>
              <a:rPr lang="en-GB" sz="1000" b="1"/>
              <a:t>Cheshire East Together for Families Integrated Front Door </a:t>
            </a:r>
            <a:r>
              <a:rPr lang="en-GB" sz="1000"/>
              <a:t>on 0300 123 5012 option 3 during office hours - Monday – Thursday, 8.30am 5.00pm Friday, 8.30am – 4.00 pm. Outside of these hours, you can contact the </a:t>
            </a:r>
            <a:r>
              <a:rPr lang="en-GB" sz="1000" b="1"/>
              <a:t>Cheshire East Emergency Out of Hours Duty Team (EDT) on </a:t>
            </a:r>
            <a:r>
              <a:rPr lang="en-GB" sz="1000"/>
              <a:t>0300 123 5022.</a:t>
            </a:r>
          </a:p>
          <a:p>
            <a:pPr marL="0" indent="0">
              <a:spcBef>
                <a:spcPts val="0"/>
              </a:spcBef>
              <a:buFont typeface="Arial"/>
              <a:buNone/>
            </a:pPr>
            <a:endParaRPr lang="en-GB" sz="1000"/>
          </a:p>
          <a:p>
            <a:pPr marL="0" indent="0">
              <a:spcBef>
                <a:spcPts val="0"/>
              </a:spcBef>
              <a:buFont typeface="Arial"/>
              <a:buNone/>
            </a:pPr>
            <a:r>
              <a:rPr lang="en-GB" sz="1000"/>
              <a:t>It is important, as professionals, to be open and honest with parents and carers and talk to them about any concerns you have in respect of their child and gain consent for a referral to be made, unless doing so will significantly increase the risk of harm to a child. </a:t>
            </a:r>
          </a:p>
          <a:p>
            <a:pPr marL="0" indent="0">
              <a:spcBef>
                <a:spcPts val="0"/>
              </a:spcBef>
              <a:buFont typeface="Arial"/>
              <a:buNone/>
            </a:pPr>
            <a:endParaRPr lang="en-GB" sz="1000"/>
          </a:p>
          <a:p>
            <a:pPr marL="0" indent="0">
              <a:spcBef>
                <a:spcPts val="0"/>
              </a:spcBef>
              <a:buFont typeface="Arial"/>
              <a:buNone/>
            </a:pPr>
            <a:r>
              <a:rPr lang="en-GB" sz="1000"/>
              <a:t>Practitioners’ decision making needs to be led by evidenced-based screening and assessment of what the child or young person is experiencing, their lived experience, and the impact of their carers’ behaviour on them. This approach is supported by Working Together 2026. </a:t>
            </a:r>
            <a:r>
              <a:rPr lang="en-GB" sz="1000">
                <a:hlinkClick r:id="rId3"/>
              </a:rPr>
              <a:t>https://www.gov.uk/government/publications/working-together-to-safeguard-children</a:t>
            </a:r>
            <a:r>
              <a:rPr lang="en-GB" sz="1000"/>
              <a:t> </a:t>
            </a:r>
          </a:p>
          <a:p>
            <a:pPr marL="0" indent="0">
              <a:spcBef>
                <a:spcPts val="0"/>
              </a:spcBef>
              <a:buFont typeface="Arial"/>
              <a:buNone/>
            </a:pPr>
            <a:endParaRPr lang="en-GB" sz="1000"/>
          </a:p>
          <a:p>
            <a:pPr marL="0" indent="0">
              <a:spcBef>
                <a:spcPts val="0"/>
              </a:spcBef>
              <a:buFont typeface="Arial"/>
              <a:buNone/>
            </a:pPr>
            <a:endParaRPr lang="en-GB" sz="1000">
              <a:highlight>
                <a:srgbClr val="FFFF00"/>
              </a:highlight>
            </a:endParaRPr>
          </a:p>
        </p:txBody>
      </p:sp>
    </p:spTree>
    <p:extLst>
      <p:ext uri="{BB962C8B-B14F-4D97-AF65-F5344CB8AC3E}">
        <p14:creationId xmlns:p14="http://schemas.microsoft.com/office/powerpoint/2010/main" val="35297446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FD6BCB-359A-F8CC-C529-025EFF121366}"/>
            </a:ext>
          </a:extLst>
        </p:cNvPr>
        <p:cNvGrpSpPr/>
        <p:nvPr/>
      </p:nvGrpSpPr>
      <p:grpSpPr>
        <a:xfrm>
          <a:off x="0" y="0"/>
          <a:ext cx="0" cy="0"/>
          <a:chOff x="0" y="0"/>
          <a:chExt cx="0" cy="0"/>
        </a:xfrm>
      </p:grpSpPr>
      <p:graphicFrame>
        <p:nvGraphicFramePr>
          <p:cNvPr id="7" name="Diagram 6">
            <a:extLst>
              <a:ext uri="{FF2B5EF4-FFF2-40B4-BE49-F238E27FC236}">
                <a16:creationId xmlns:a16="http://schemas.microsoft.com/office/drawing/2014/main" id="{6E198257-0425-111D-3025-1A69F3BF555E}"/>
              </a:ext>
            </a:extLst>
          </p:cNvPr>
          <p:cNvGraphicFramePr/>
          <p:nvPr>
            <p:extLst>
              <p:ext uri="{D42A27DB-BD31-4B8C-83A1-F6EECF244321}">
                <p14:modId xmlns:p14="http://schemas.microsoft.com/office/powerpoint/2010/main" val="1549770769"/>
              </p:ext>
            </p:extLst>
          </p:nvPr>
        </p:nvGraphicFramePr>
        <p:xfrm>
          <a:off x="2437865" y="986299"/>
          <a:ext cx="6096000" cy="25459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1" name="Arrow: Left-Right 10">
            <a:extLst>
              <a:ext uri="{FF2B5EF4-FFF2-40B4-BE49-F238E27FC236}">
                <a16:creationId xmlns:a16="http://schemas.microsoft.com/office/drawing/2014/main" id="{5F9ECCFC-84AF-CE6B-BAF8-0E4B847463E9}"/>
              </a:ext>
            </a:extLst>
          </p:cNvPr>
          <p:cNvSpPr/>
          <p:nvPr/>
        </p:nvSpPr>
        <p:spPr>
          <a:xfrm>
            <a:off x="2712764" y="3182483"/>
            <a:ext cx="5608320" cy="572115"/>
          </a:xfrm>
          <a:prstGeom prst="leftRightArrow">
            <a:avLst/>
          </a:prstGeom>
        </p:spPr>
        <p:style>
          <a:lnRef idx="2">
            <a:schemeClr val="lt1">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dk1">
              <a:hueOff val="0"/>
              <a:satOff val="0"/>
              <a:lumOff val="0"/>
              <a:alphaOff val="0"/>
            </a:schemeClr>
          </a:fontRef>
        </p:style>
        <p:txBody>
          <a:bodyPr/>
          <a:lstStyle/>
          <a:p>
            <a:pPr algn="ctr"/>
            <a:endParaRPr lang="en-GB" sz="1200">
              <a:solidFill>
                <a:srgbClr val="002060"/>
              </a:solidFill>
            </a:endParaRPr>
          </a:p>
        </p:txBody>
      </p:sp>
      <p:sp>
        <p:nvSpPr>
          <p:cNvPr id="13" name="TextBox 12">
            <a:extLst>
              <a:ext uri="{FF2B5EF4-FFF2-40B4-BE49-F238E27FC236}">
                <a16:creationId xmlns:a16="http://schemas.microsoft.com/office/drawing/2014/main" id="{D77E25D9-9BD7-F070-2850-9B30B2556515}"/>
              </a:ext>
            </a:extLst>
          </p:cNvPr>
          <p:cNvSpPr txBox="1"/>
          <p:nvPr/>
        </p:nvSpPr>
        <p:spPr>
          <a:xfrm>
            <a:off x="234053" y="1132031"/>
            <a:ext cx="1991032" cy="2354491"/>
          </a:xfrm>
          <a:prstGeom prst="rect">
            <a:avLst/>
          </a:prstGeom>
          <a:noFill/>
        </p:spPr>
        <p:txBody>
          <a:bodyPr wrap="square">
            <a:spAutoFit/>
          </a:bodyPr>
          <a:lstStyle/>
          <a:p>
            <a:pPr>
              <a:buNone/>
            </a:pPr>
            <a:r>
              <a:rPr lang="en-GB" sz="1050">
                <a:latin typeface="Segoe UI" panose="020B0502040204020203" pitchFamily="34" charset="0"/>
              </a:rPr>
              <a:t>In Cheshire East we aim to work collaboratively with children and families and to support professionals in understanding the unique situation for each child. All professionals working with children and families will be curious, compassionate, respectful and rigorous in making judgements, while maintaining a clear focus on the safety and protection of children. </a:t>
            </a:r>
            <a:endParaRPr lang="en-GB" sz="1050">
              <a:latin typeface="Arial" panose="020B0604020202020204" pitchFamily="34" charset="0"/>
            </a:endParaRPr>
          </a:p>
        </p:txBody>
      </p:sp>
      <p:sp>
        <p:nvSpPr>
          <p:cNvPr id="14" name="TextBox 13">
            <a:extLst>
              <a:ext uri="{FF2B5EF4-FFF2-40B4-BE49-F238E27FC236}">
                <a16:creationId xmlns:a16="http://schemas.microsoft.com/office/drawing/2014/main" id="{47422A7D-E628-819C-D060-B8F6EB84AF92}"/>
              </a:ext>
            </a:extLst>
          </p:cNvPr>
          <p:cNvSpPr txBox="1"/>
          <p:nvPr/>
        </p:nvSpPr>
        <p:spPr>
          <a:xfrm>
            <a:off x="3241220" y="3702258"/>
            <a:ext cx="1794437" cy="784830"/>
          </a:xfrm>
          <a:prstGeom prst="rect">
            <a:avLst/>
          </a:prstGeom>
          <a:noFill/>
        </p:spPr>
        <p:txBody>
          <a:bodyPr wrap="square">
            <a:spAutoFit/>
          </a:bodyPr>
          <a:lstStyle/>
          <a:p>
            <a:pPr>
              <a:buNone/>
            </a:pPr>
            <a:r>
              <a:rPr lang="en-GB" sz="900">
                <a:latin typeface="Segoe UI" panose="020B0502040204020203" pitchFamily="34" charset="0"/>
              </a:rPr>
              <a:t>Our Extra Help offer will be delivered by partners supported by Partnership Family Help Officers and Family Advisors in our Children’s Hubs.</a:t>
            </a:r>
            <a:endParaRPr lang="en-GB" sz="900">
              <a:latin typeface="Arial" panose="020B0604020202020204" pitchFamily="34" charset="0"/>
            </a:endParaRPr>
          </a:p>
        </p:txBody>
      </p:sp>
      <p:sp>
        <p:nvSpPr>
          <p:cNvPr id="15" name="TextBox 14">
            <a:extLst>
              <a:ext uri="{FF2B5EF4-FFF2-40B4-BE49-F238E27FC236}">
                <a16:creationId xmlns:a16="http://schemas.microsoft.com/office/drawing/2014/main" id="{1C370EE3-1BC4-9223-58AF-3D0FCB4C56E2}"/>
              </a:ext>
            </a:extLst>
          </p:cNvPr>
          <p:cNvSpPr txBox="1"/>
          <p:nvPr/>
        </p:nvSpPr>
        <p:spPr>
          <a:xfrm>
            <a:off x="5035658" y="3695536"/>
            <a:ext cx="3821963" cy="923330"/>
          </a:xfrm>
          <a:prstGeom prst="rect">
            <a:avLst/>
          </a:prstGeom>
          <a:noFill/>
        </p:spPr>
        <p:txBody>
          <a:bodyPr wrap="square">
            <a:spAutoFit/>
          </a:bodyPr>
          <a:lstStyle/>
          <a:p>
            <a:pPr>
              <a:buNone/>
            </a:pPr>
            <a:r>
              <a:rPr lang="en-GB" sz="900">
                <a:latin typeface="Segoe UI" panose="020B0502040204020203" pitchFamily="34" charset="0"/>
              </a:rPr>
              <a:t>Our Family Help offer is centred around the presenting needs of the child and family. Following a referral to the Integrated Front Door we will assess the presenting needs and decide what services and help best meet the needs of the child and family. All families that present with multiple or complex needs will be eligible for our Family Help Offer. </a:t>
            </a:r>
            <a:br>
              <a:rPr lang="en-GB" sz="900">
                <a:latin typeface="Segoe UI" panose="020B0502040204020203" pitchFamily="34" charset="0"/>
              </a:rPr>
            </a:br>
            <a:endParaRPr lang="en-GB" sz="900">
              <a:latin typeface="Arial" panose="020B0604020202020204" pitchFamily="34" charset="0"/>
            </a:endParaRPr>
          </a:p>
        </p:txBody>
      </p:sp>
      <p:sp>
        <p:nvSpPr>
          <p:cNvPr id="2" name="Rounded Rectangle 3">
            <a:extLst>
              <a:ext uri="{FF2B5EF4-FFF2-40B4-BE49-F238E27FC236}">
                <a16:creationId xmlns:a16="http://schemas.microsoft.com/office/drawing/2014/main" id="{8F921260-A92D-2945-1692-1C359E3A2A22}"/>
              </a:ext>
            </a:extLst>
          </p:cNvPr>
          <p:cNvSpPr/>
          <p:nvPr/>
        </p:nvSpPr>
        <p:spPr>
          <a:xfrm>
            <a:off x="454530" y="446286"/>
            <a:ext cx="8161932" cy="451879"/>
          </a:xfrm>
          <a:prstGeom prst="roundRect">
            <a:avLst/>
          </a:prstGeom>
          <a:solidFill>
            <a:srgbClr val="01AB4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Title 3">
            <a:extLst>
              <a:ext uri="{FF2B5EF4-FFF2-40B4-BE49-F238E27FC236}">
                <a16:creationId xmlns:a16="http://schemas.microsoft.com/office/drawing/2014/main" id="{0DF52172-129A-55BC-16F9-FF069BBAF998}"/>
              </a:ext>
            </a:extLst>
          </p:cNvPr>
          <p:cNvSpPr txBox="1">
            <a:spLocks/>
          </p:cNvSpPr>
          <p:nvPr/>
        </p:nvSpPr>
        <p:spPr>
          <a:xfrm>
            <a:off x="464806" y="427848"/>
            <a:ext cx="4977632" cy="451879"/>
          </a:xfrm>
          <a:prstGeom prst="rect">
            <a:avLst/>
          </a:prstGeom>
        </p:spPr>
        <p:txBody>
          <a:bodyPr vert="horz" lIns="91440" tIns="45720" rIns="91440" bIns="45720" rtlCol="0" anchor="ctr">
            <a:noAutofit/>
          </a:bodyPr>
          <a:lstStyle>
            <a:lvl1pPr algn="ctr" defTabSz="342900" rtl="0" eaLnBrk="1" latinLnBrk="0" hangingPunct="1">
              <a:spcBef>
                <a:spcPct val="0"/>
              </a:spcBef>
              <a:buNone/>
              <a:defRPr sz="3300" kern="1200">
                <a:solidFill>
                  <a:schemeClr val="tx1"/>
                </a:solidFill>
                <a:latin typeface="+mj-lt"/>
                <a:ea typeface="+mj-ea"/>
                <a:cs typeface="+mj-cs"/>
              </a:defRPr>
            </a:lvl1pPr>
          </a:lstStyle>
          <a:p>
            <a:pPr algn="l"/>
            <a:r>
              <a:rPr lang="en-US" sz="2400" b="1">
                <a:solidFill>
                  <a:schemeClr val="bg1"/>
                </a:solidFill>
                <a:latin typeface=""/>
              </a:rPr>
              <a:t>Family Help Continuum of Need:</a:t>
            </a:r>
          </a:p>
        </p:txBody>
      </p:sp>
      <p:sp>
        <p:nvSpPr>
          <p:cNvPr id="9" name="Title 8">
            <a:extLst>
              <a:ext uri="{FF2B5EF4-FFF2-40B4-BE49-F238E27FC236}">
                <a16:creationId xmlns:a16="http://schemas.microsoft.com/office/drawing/2014/main" id="{30986C7E-9B64-759B-3CBB-87365EDB0A8D}"/>
              </a:ext>
            </a:extLst>
          </p:cNvPr>
          <p:cNvSpPr>
            <a:spLocks noGrp="1"/>
          </p:cNvSpPr>
          <p:nvPr>
            <p:ph type="title"/>
          </p:nvPr>
        </p:nvSpPr>
        <p:spPr>
          <a:xfrm>
            <a:off x="5304157" y="427847"/>
            <a:ext cx="8229600" cy="451879"/>
          </a:xfrm>
        </p:spPr>
        <p:txBody>
          <a:bodyPr>
            <a:noAutofit/>
          </a:bodyPr>
          <a:lstStyle/>
          <a:p>
            <a:pPr algn="l"/>
            <a:r>
              <a:rPr lang="en-GB" sz="1050">
                <a:solidFill>
                  <a:schemeClr val="bg1"/>
                </a:solidFill>
              </a:rPr>
              <a:t>Providing families with the right help at the right time, </a:t>
            </a:r>
            <a:br>
              <a:rPr lang="en-GB" sz="1050">
                <a:solidFill>
                  <a:schemeClr val="bg1"/>
                </a:solidFill>
              </a:rPr>
            </a:br>
            <a:r>
              <a:rPr lang="en-GB" sz="1050">
                <a:solidFill>
                  <a:schemeClr val="bg1"/>
                </a:solidFill>
              </a:rPr>
              <a:t>delivered by the right people</a:t>
            </a:r>
            <a:endParaRPr lang="en-GB" sz="1500">
              <a:solidFill>
                <a:schemeClr val="bg1"/>
              </a:solidFill>
            </a:endParaRPr>
          </a:p>
        </p:txBody>
      </p:sp>
    </p:spTree>
    <p:extLst>
      <p:ext uri="{BB962C8B-B14F-4D97-AF65-F5344CB8AC3E}">
        <p14:creationId xmlns:p14="http://schemas.microsoft.com/office/powerpoint/2010/main" val="11424828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F65FEF7-DBF3-9303-5788-40E587CF4C6E}"/>
              </a:ext>
            </a:extLst>
          </p:cNvPr>
          <p:cNvSpPr>
            <a:spLocks noGrp="1"/>
          </p:cNvSpPr>
          <p:nvPr>
            <p:ph idx="1"/>
          </p:nvPr>
        </p:nvSpPr>
        <p:spPr>
          <a:xfrm>
            <a:off x="475082" y="979716"/>
            <a:ext cx="1549662" cy="3394472"/>
          </a:xfrm>
        </p:spPr>
        <p:txBody>
          <a:bodyPr>
            <a:noAutofit/>
          </a:bodyPr>
          <a:lstStyle/>
          <a:p>
            <a:pPr marL="0" indent="0">
              <a:spcBef>
                <a:spcPts val="0"/>
              </a:spcBef>
              <a:buNone/>
            </a:pPr>
            <a:r>
              <a:rPr lang="en-GB" sz="900" b="1"/>
              <a:t>Universal Services</a:t>
            </a:r>
          </a:p>
          <a:p>
            <a:pPr marL="0" indent="0">
              <a:spcBef>
                <a:spcPts val="0"/>
              </a:spcBef>
              <a:buNone/>
            </a:pPr>
            <a:r>
              <a:rPr lang="en-GB" sz="900"/>
              <a:t>A child or young persons health and developmental needs can be met within universal settings and by single agencies including low level additional needs. Children make good progress and their health, education, social and emotional needs are met. Children, young people and families can access universal services as required such as Family Hubs, GP’s, Early Years and Schools. </a:t>
            </a:r>
          </a:p>
          <a:p>
            <a:pPr marL="0" indent="0">
              <a:spcBef>
                <a:spcPts val="0"/>
              </a:spcBef>
              <a:buNone/>
            </a:pPr>
            <a:endParaRPr lang="en-GB" sz="900"/>
          </a:p>
          <a:p>
            <a:pPr marL="0" indent="0">
              <a:spcBef>
                <a:spcPts val="0"/>
              </a:spcBef>
              <a:buNone/>
            </a:pPr>
            <a:r>
              <a:rPr lang="en-GB" sz="900"/>
              <a:t>Family Advisors based in the Family Hubs will be available to signpost people to services and advice about local resources. </a:t>
            </a:r>
          </a:p>
          <a:p>
            <a:pPr marL="0" indent="0">
              <a:spcBef>
                <a:spcPts val="0"/>
              </a:spcBef>
              <a:buNone/>
            </a:pPr>
            <a:endParaRPr lang="en-GB" sz="900"/>
          </a:p>
        </p:txBody>
      </p:sp>
      <p:sp>
        <p:nvSpPr>
          <p:cNvPr id="4" name="Rounded Rectangle 3">
            <a:extLst>
              <a:ext uri="{FF2B5EF4-FFF2-40B4-BE49-F238E27FC236}">
                <a16:creationId xmlns:a16="http://schemas.microsoft.com/office/drawing/2014/main" id="{0D739D16-FC89-E530-1033-DD050070A2D5}"/>
              </a:ext>
            </a:extLst>
          </p:cNvPr>
          <p:cNvSpPr/>
          <p:nvPr/>
        </p:nvSpPr>
        <p:spPr>
          <a:xfrm>
            <a:off x="454530" y="438122"/>
            <a:ext cx="3433470" cy="451879"/>
          </a:xfrm>
          <a:prstGeom prst="roundRect">
            <a:avLst/>
          </a:prstGeom>
          <a:solidFill>
            <a:srgbClr val="F3973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itle 3">
            <a:extLst>
              <a:ext uri="{FF2B5EF4-FFF2-40B4-BE49-F238E27FC236}">
                <a16:creationId xmlns:a16="http://schemas.microsoft.com/office/drawing/2014/main" id="{FA306A9D-2945-388F-6455-902B49AE504D}"/>
              </a:ext>
            </a:extLst>
          </p:cNvPr>
          <p:cNvSpPr txBox="1">
            <a:spLocks/>
          </p:cNvSpPr>
          <p:nvPr/>
        </p:nvSpPr>
        <p:spPr>
          <a:xfrm>
            <a:off x="475080" y="427848"/>
            <a:ext cx="3938520" cy="451879"/>
          </a:xfrm>
          <a:prstGeom prst="rect">
            <a:avLst/>
          </a:prstGeom>
        </p:spPr>
        <p:txBody>
          <a:bodyPr vert="horz" lIns="91440" tIns="45720" rIns="91440" bIns="45720" rtlCol="0" anchor="ctr">
            <a:noAutofit/>
          </a:bodyPr>
          <a:lstStyle>
            <a:lvl1pPr algn="ctr" defTabSz="342900" rtl="0" eaLnBrk="1" latinLnBrk="0" hangingPunct="1">
              <a:spcBef>
                <a:spcPct val="0"/>
              </a:spcBef>
              <a:buNone/>
              <a:defRPr sz="3300" kern="1200">
                <a:solidFill>
                  <a:schemeClr val="tx1"/>
                </a:solidFill>
                <a:latin typeface="+mj-lt"/>
                <a:ea typeface="+mj-ea"/>
                <a:cs typeface="+mj-cs"/>
              </a:defRPr>
            </a:lvl1pPr>
          </a:lstStyle>
          <a:p>
            <a:pPr algn="l"/>
            <a:r>
              <a:rPr lang="en-US" sz="2400" b="1">
                <a:solidFill>
                  <a:schemeClr val="bg1"/>
                </a:solidFill>
                <a:latin typeface=""/>
              </a:rPr>
              <a:t>Right Help, Right Time</a:t>
            </a:r>
          </a:p>
        </p:txBody>
      </p:sp>
      <p:sp>
        <p:nvSpPr>
          <p:cNvPr id="8" name="Content Placeholder 2">
            <a:extLst>
              <a:ext uri="{FF2B5EF4-FFF2-40B4-BE49-F238E27FC236}">
                <a16:creationId xmlns:a16="http://schemas.microsoft.com/office/drawing/2014/main" id="{1F17EFD9-31C5-50AD-846F-0E68B05DF208}"/>
              </a:ext>
            </a:extLst>
          </p:cNvPr>
          <p:cNvSpPr txBox="1">
            <a:spLocks/>
          </p:cNvSpPr>
          <p:nvPr/>
        </p:nvSpPr>
        <p:spPr>
          <a:xfrm>
            <a:off x="4502868" y="979716"/>
            <a:ext cx="2049236" cy="3394472"/>
          </a:xfrm>
          <a:prstGeom prst="rect">
            <a:avLst/>
          </a:prstGeom>
        </p:spPr>
        <p:txBody>
          <a:bodyPr vert="horz" lIns="91440" tIns="45720" rIns="91440" bIns="45720" rtlCol="0">
            <a:noAutofit/>
          </a:bodyPr>
          <a:lstStyle>
            <a:lvl1pPr marL="257175" indent="-257175" algn="l" defTabSz="342900" rtl="0" eaLnBrk="1" latinLnBrk="0" hangingPunct="1">
              <a:spcBef>
                <a:spcPct val="20000"/>
              </a:spcBef>
              <a:buFont typeface="Arial"/>
              <a:buChar char="•"/>
              <a:defRPr sz="2400" kern="1200">
                <a:solidFill>
                  <a:schemeClr val="tx1"/>
                </a:solidFill>
                <a:latin typeface="+mn-lt"/>
                <a:ea typeface="+mn-ea"/>
                <a:cs typeface="+mn-cs"/>
              </a:defRPr>
            </a:lvl1pPr>
            <a:lvl2pPr marL="557213" indent="-214313" algn="l" defTabSz="342900" rtl="0" eaLnBrk="1" latinLnBrk="0" hangingPunct="1">
              <a:spcBef>
                <a:spcPct val="20000"/>
              </a:spcBef>
              <a:buFont typeface="Arial"/>
              <a:buChar char="–"/>
              <a:defRPr sz="2100" kern="1200">
                <a:solidFill>
                  <a:schemeClr val="tx1"/>
                </a:solidFill>
                <a:latin typeface="+mn-lt"/>
                <a:ea typeface="+mn-ea"/>
                <a:cs typeface="+mn-cs"/>
              </a:defRPr>
            </a:lvl2pPr>
            <a:lvl3pPr marL="857250" indent="-171450" algn="l" defTabSz="342900" rtl="0" eaLnBrk="1" latinLnBrk="0" hangingPunct="1">
              <a:spcBef>
                <a:spcPct val="20000"/>
              </a:spcBef>
              <a:buFont typeface="Arial"/>
              <a:buChar char="•"/>
              <a:defRPr sz="1800" kern="1200">
                <a:solidFill>
                  <a:schemeClr val="tx1"/>
                </a:solidFill>
                <a:latin typeface="+mn-lt"/>
                <a:ea typeface="+mn-ea"/>
                <a:cs typeface="+mn-cs"/>
              </a:defRPr>
            </a:lvl3pPr>
            <a:lvl4pPr marL="1200150" indent="-171450" algn="l" defTabSz="342900" rtl="0" eaLnBrk="1" latinLnBrk="0" hangingPunct="1">
              <a:spcBef>
                <a:spcPct val="20000"/>
              </a:spcBef>
              <a:buFont typeface="Arial"/>
              <a:buChar char="–"/>
              <a:defRPr sz="1500" kern="1200">
                <a:solidFill>
                  <a:schemeClr val="tx1"/>
                </a:solidFill>
                <a:latin typeface="+mn-lt"/>
                <a:ea typeface="+mn-ea"/>
                <a:cs typeface="+mn-cs"/>
              </a:defRPr>
            </a:lvl4pPr>
            <a:lvl5pPr marL="1543050" indent="-171450" algn="l" defTabSz="342900" rtl="0" eaLnBrk="1" latinLnBrk="0" hangingPunct="1">
              <a:spcBef>
                <a:spcPct val="20000"/>
              </a:spcBef>
              <a:buFont typeface="Arial"/>
              <a:buChar char="»"/>
              <a:defRPr sz="1500" kern="1200">
                <a:solidFill>
                  <a:schemeClr val="tx1"/>
                </a:solidFill>
                <a:latin typeface="+mn-lt"/>
                <a:ea typeface="+mn-ea"/>
                <a:cs typeface="+mn-cs"/>
              </a:defRPr>
            </a:lvl5pPr>
            <a:lvl6pPr marL="1885950" indent="-17145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228850" indent="-17145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571750" indent="-171450" algn="l" defTabSz="342900" rtl="0" eaLnBrk="1" latinLnBrk="0" hangingPunct="1">
              <a:spcBef>
                <a:spcPct val="20000"/>
              </a:spcBef>
              <a:buFont typeface="Arial"/>
              <a:buChar char="•"/>
              <a:defRPr sz="1500" kern="1200">
                <a:solidFill>
                  <a:schemeClr val="tx1"/>
                </a:solidFill>
                <a:latin typeface="+mn-lt"/>
                <a:ea typeface="+mn-ea"/>
                <a:cs typeface="+mn-cs"/>
              </a:defRPr>
            </a:lvl8pPr>
            <a:lvl9pPr marL="2914650" indent="-171450" algn="l" defTabSz="342900" rtl="0" eaLnBrk="1" latinLnBrk="0" hangingPunct="1">
              <a:spcBef>
                <a:spcPct val="20000"/>
              </a:spcBef>
              <a:buFont typeface="Arial"/>
              <a:buChar char="•"/>
              <a:defRPr sz="1500" kern="1200">
                <a:solidFill>
                  <a:schemeClr val="tx1"/>
                </a:solidFill>
                <a:latin typeface="+mn-lt"/>
                <a:ea typeface="+mn-ea"/>
                <a:cs typeface="+mn-cs"/>
              </a:defRPr>
            </a:lvl9pPr>
          </a:lstStyle>
          <a:p>
            <a:pPr marL="0" indent="0">
              <a:buFont typeface="Arial"/>
              <a:buNone/>
            </a:pPr>
            <a:r>
              <a:rPr lang="en-GB" sz="900" b="1"/>
              <a:t>Family Help</a:t>
            </a:r>
          </a:p>
          <a:p>
            <a:pPr marL="0" indent="0">
              <a:buFont typeface="Arial"/>
              <a:buNone/>
            </a:pPr>
            <a:r>
              <a:rPr lang="en-GB" sz="900"/>
              <a:t>These are children and young people with higher level unmet needs, or where risk is identified, and where there is evidence, this is affecting their health and development. A referral into the Integrated Front Door may be needed and may meet the criteria for a multi-agency Family Help assessment to co-ordinate services and provide support to families with their consent. There will be an allocated Family Help Lead Practitioner who will co-ordinate multi-agency support, intervention and planning. </a:t>
            </a:r>
          </a:p>
          <a:p>
            <a:pPr marL="0" indent="0">
              <a:buFont typeface="Arial"/>
              <a:buNone/>
            </a:pPr>
            <a:endParaRPr lang="en-GB" sz="900"/>
          </a:p>
          <a:p>
            <a:pPr marL="0" indent="0">
              <a:buFont typeface="Arial"/>
              <a:buNone/>
            </a:pPr>
            <a:r>
              <a:rPr lang="en-GB" sz="900"/>
              <a:t>Services who may provide support at this level include Family Help, SEN services, children with disability services, youth inclusion and support panels, Youth Justice Service, drug and alcohol services, mental health services, and voluntary and community sector services.</a:t>
            </a:r>
          </a:p>
        </p:txBody>
      </p:sp>
      <p:sp>
        <p:nvSpPr>
          <p:cNvPr id="2" name="Content Placeholder 2">
            <a:extLst>
              <a:ext uri="{FF2B5EF4-FFF2-40B4-BE49-F238E27FC236}">
                <a16:creationId xmlns:a16="http://schemas.microsoft.com/office/drawing/2014/main" id="{978DA0BE-18F1-4225-4D95-8A93EE74A168}"/>
              </a:ext>
            </a:extLst>
          </p:cNvPr>
          <p:cNvSpPr txBox="1">
            <a:spLocks/>
          </p:cNvSpPr>
          <p:nvPr/>
        </p:nvSpPr>
        <p:spPr>
          <a:xfrm>
            <a:off x="6641372" y="979718"/>
            <a:ext cx="1983922" cy="3394472"/>
          </a:xfrm>
          <a:prstGeom prst="rect">
            <a:avLst/>
          </a:prstGeom>
        </p:spPr>
        <p:txBody>
          <a:bodyPr vert="horz" lIns="91440" tIns="45720" rIns="91440" bIns="45720" rtlCol="0">
            <a:noAutofit/>
          </a:bodyPr>
          <a:lstStyle>
            <a:lvl1pPr marL="257175" indent="-257175" algn="l" defTabSz="342900" rtl="0" eaLnBrk="1" latinLnBrk="0" hangingPunct="1">
              <a:spcBef>
                <a:spcPct val="20000"/>
              </a:spcBef>
              <a:buFont typeface="Arial"/>
              <a:buChar char="•"/>
              <a:defRPr sz="2400" kern="1200">
                <a:solidFill>
                  <a:schemeClr val="tx1"/>
                </a:solidFill>
                <a:latin typeface="+mn-lt"/>
                <a:ea typeface="+mn-ea"/>
                <a:cs typeface="+mn-cs"/>
              </a:defRPr>
            </a:lvl1pPr>
            <a:lvl2pPr marL="557213" indent="-214313" algn="l" defTabSz="342900" rtl="0" eaLnBrk="1" latinLnBrk="0" hangingPunct="1">
              <a:spcBef>
                <a:spcPct val="20000"/>
              </a:spcBef>
              <a:buFont typeface="Arial"/>
              <a:buChar char="–"/>
              <a:defRPr sz="2100" kern="1200">
                <a:solidFill>
                  <a:schemeClr val="tx1"/>
                </a:solidFill>
                <a:latin typeface="+mn-lt"/>
                <a:ea typeface="+mn-ea"/>
                <a:cs typeface="+mn-cs"/>
              </a:defRPr>
            </a:lvl2pPr>
            <a:lvl3pPr marL="857250" indent="-171450" algn="l" defTabSz="342900" rtl="0" eaLnBrk="1" latinLnBrk="0" hangingPunct="1">
              <a:spcBef>
                <a:spcPct val="20000"/>
              </a:spcBef>
              <a:buFont typeface="Arial"/>
              <a:buChar char="•"/>
              <a:defRPr sz="1800" kern="1200">
                <a:solidFill>
                  <a:schemeClr val="tx1"/>
                </a:solidFill>
                <a:latin typeface="+mn-lt"/>
                <a:ea typeface="+mn-ea"/>
                <a:cs typeface="+mn-cs"/>
              </a:defRPr>
            </a:lvl3pPr>
            <a:lvl4pPr marL="1200150" indent="-171450" algn="l" defTabSz="342900" rtl="0" eaLnBrk="1" latinLnBrk="0" hangingPunct="1">
              <a:spcBef>
                <a:spcPct val="20000"/>
              </a:spcBef>
              <a:buFont typeface="Arial"/>
              <a:buChar char="–"/>
              <a:defRPr sz="1500" kern="1200">
                <a:solidFill>
                  <a:schemeClr val="tx1"/>
                </a:solidFill>
                <a:latin typeface="+mn-lt"/>
                <a:ea typeface="+mn-ea"/>
                <a:cs typeface="+mn-cs"/>
              </a:defRPr>
            </a:lvl4pPr>
            <a:lvl5pPr marL="1543050" indent="-171450" algn="l" defTabSz="342900" rtl="0" eaLnBrk="1" latinLnBrk="0" hangingPunct="1">
              <a:spcBef>
                <a:spcPct val="20000"/>
              </a:spcBef>
              <a:buFont typeface="Arial"/>
              <a:buChar char="»"/>
              <a:defRPr sz="1500" kern="1200">
                <a:solidFill>
                  <a:schemeClr val="tx1"/>
                </a:solidFill>
                <a:latin typeface="+mn-lt"/>
                <a:ea typeface="+mn-ea"/>
                <a:cs typeface="+mn-cs"/>
              </a:defRPr>
            </a:lvl5pPr>
            <a:lvl6pPr marL="1885950" indent="-17145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228850" indent="-17145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571750" indent="-171450" algn="l" defTabSz="342900" rtl="0" eaLnBrk="1" latinLnBrk="0" hangingPunct="1">
              <a:spcBef>
                <a:spcPct val="20000"/>
              </a:spcBef>
              <a:buFont typeface="Arial"/>
              <a:buChar char="•"/>
              <a:defRPr sz="1500" kern="1200">
                <a:solidFill>
                  <a:schemeClr val="tx1"/>
                </a:solidFill>
                <a:latin typeface="+mn-lt"/>
                <a:ea typeface="+mn-ea"/>
                <a:cs typeface="+mn-cs"/>
              </a:defRPr>
            </a:lvl8pPr>
            <a:lvl9pPr marL="2914650" indent="-171450" algn="l" defTabSz="342900" rtl="0" eaLnBrk="1" latinLnBrk="0" hangingPunct="1">
              <a:spcBef>
                <a:spcPct val="20000"/>
              </a:spcBef>
              <a:buFont typeface="Arial"/>
              <a:buChar char="•"/>
              <a:defRPr sz="1500" kern="1200">
                <a:solidFill>
                  <a:schemeClr val="tx1"/>
                </a:solidFill>
                <a:latin typeface="+mn-lt"/>
                <a:ea typeface="+mn-ea"/>
                <a:cs typeface="+mn-cs"/>
              </a:defRPr>
            </a:lvl9pPr>
          </a:lstStyle>
          <a:p>
            <a:pPr marL="0" indent="0">
              <a:buFont typeface="Arial"/>
              <a:buNone/>
            </a:pPr>
            <a:r>
              <a:rPr lang="en-GB" sz="900" b="1"/>
              <a:t>Child Protection </a:t>
            </a:r>
          </a:p>
          <a:p>
            <a:pPr marL="0" indent="0">
              <a:buFont typeface="Arial"/>
              <a:buNone/>
            </a:pPr>
            <a:r>
              <a:rPr lang="en-GB" sz="900"/>
              <a:t>These children are suffering or are likely to suffer significant harm. These children are likely to have already experienced adverse effects and to be suffering from poor outcomes. Their needs may not be considered by their parents. This may include situations where immediate child protection intervention is needed to safeguard the child or where Family Help has been provided but this support has been insufficient to promote change and the child or young person is or becomes at risk of significant harm. This is likely to mean that they require a referral to the Integrated Front Door. A Family Help single assessment (S17 CA 1989) will be completed and the Family Help Team in collaboration with the Multi Agency Child Protection Team (MACPT) may initiate child protection procedures under S47 (CA 1989), or issue care proceedings. </a:t>
            </a:r>
          </a:p>
          <a:p>
            <a:pPr marL="0" indent="0">
              <a:buFont typeface="Arial"/>
              <a:buNone/>
            </a:pPr>
            <a:r>
              <a:rPr lang="en-GB" sz="900" b="1"/>
              <a:t>  </a:t>
            </a:r>
          </a:p>
        </p:txBody>
      </p:sp>
      <p:sp>
        <p:nvSpPr>
          <p:cNvPr id="6" name="Content Placeholder 2">
            <a:extLst>
              <a:ext uri="{FF2B5EF4-FFF2-40B4-BE49-F238E27FC236}">
                <a16:creationId xmlns:a16="http://schemas.microsoft.com/office/drawing/2014/main" id="{7646DE39-E54D-5B8E-BFEA-974927E5F109}"/>
              </a:ext>
            </a:extLst>
          </p:cNvPr>
          <p:cNvSpPr txBox="1">
            <a:spLocks/>
          </p:cNvSpPr>
          <p:nvPr/>
        </p:nvSpPr>
        <p:spPr>
          <a:xfrm>
            <a:off x="2114012" y="979716"/>
            <a:ext cx="2299588" cy="3394472"/>
          </a:xfrm>
          <a:prstGeom prst="rect">
            <a:avLst/>
          </a:prstGeom>
        </p:spPr>
        <p:txBody>
          <a:bodyPr vert="horz" lIns="91440" tIns="45720" rIns="91440" bIns="45720" rtlCol="0">
            <a:noAutofit/>
          </a:bodyPr>
          <a:lstStyle>
            <a:lvl1pPr marL="257175" indent="-257175" algn="l" defTabSz="342900" rtl="0" eaLnBrk="1" latinLnBrk="0" hangingPunct="1">
              <a:spcBef>
                <a:spcPct val="20000"/>
              </a:spcBef>
              <a:buFont typeface="Arial"/>
              <a:buChar char="•"/>
              <a:defRPr sz="2400" kern="1200">
                <a:solidFill>
                  <a:schemeClr val="tx1"/>
                </a:solidFill>
                <a:latin typeface="+mn-lt"/>
                <a:ea typeface="+mn-ea"/>
                <a:cs typeface="+mn-cs"/>
              </a:defRPr>
            </a:lvl1pPr>
            <a:lvl2pPr marL="557213" indent="-214313" algn="l" defTabSz="342900" rtl="0" eaLnBrk="1" latinLnBrk="0" hangingPunct="1">
              <a:spcBef>
                <a:spcPct val="20000"/>
              </a:spcBef>
              <a:buFont typeface="Arial"/>
              <a:buChar char="–"/>
              <a:defRPr sz="2100" kern="1200">
                <a:solidFill>
                  <a:schemeClr val="tx1"/>
                </a:solidFill>
                <a:latin typeface="+mn-lt"/>
                <a:ea typeface="+mn-ea"/>
                <a:cs typeface="+mn-cs"/>
              </a:defRPr>
            </a:lvl2pPr>
            <a:lvl3pPr marL="857250" indent="-171450" algn="l" defTabSz="342900" rtl="0" eaLnBrk="1" latinLnBrk="0" hangingPunct="1">
              <a:spcBef>
                <a:spcPct val="20000"/>
              </a:spcBef>
              <a:buFont typeface="Arial"/>
              <a:buChar char="•"/>
              <a:defRPr sz="1800" kern="1200">
                <a:solidFill>
                  <a:schemeClr val="tx1"/>
                </a:solidFill>
                <a:latin typeface="+mn-lt"/>
                <a:ea typeface="+mn-ea"/>
                <a:cs typeface="+mn-cs"/>
              </a:defRPr>
            </a:lvl3pPr>
            <a:lvl4pPr marL="1200150" indent="-171450" algn="l" defTabSz="342900" rtl="0" eaLnBrk="1" latinLnBrk="0" hangingPunct="1">
              <a:spcBef>
                <a:spcPct val="20000"/>
              </a:spcBef>
              <a:buFont typeface="Arial"/>
              <a:buChar char="–"/>
              <a:defRPr sz="1500" kern="1200">
                <a:solidFill>
                  <a:schemeClr val="tx1"/>
                </a:solidFill>
                <a:latin typeface="+mn-lt"/>
                <a:ea typeface="+mn-ea"/>
                <a:cs typeface="+mn-cs"/>
              </a:defRPr>
            </a:lvl4pPr>
            <a:lvl5pPr marL="1543050" indent="-171450" algn="l" defTabSz="342900" rtl="0" eaLnBrk="1" latinLnBrk="0" hangingPunct="1">
              <a:spcBef>
                <a:spcPct val="20000"/>
              </a:spcBef>
              <a:buFont typeface="Arial"/>
              <a:buChar char="»"/>
              <a:defRPr sz="1500" kern="1200">
                <a:solidFill>
                  <a:schemeClr val="tx1"/>
                </a:solidFill>
                <a:latin typeface="+mn-lt"/>
                <a:ea typeface="+mn-ea"/>
                <a:cs typeface="+mn-cs"/>
              </a:defRPr>
            </a:lvl5pPr>
            <a:lvl6pPr marL="1885950" indent="-17145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228850" indent="-17145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571750" indent="-171450" algn="l" defTabSz="342900" rtl="0" eaLnBrk="1" latinLnBrk="0" hangingPunct="1">
              <a:spcBef>
                <a:spcPct val="20000"/>
              </a:spcBef>
              <a:buFont typeface="Arial"/>
              <a:buChar char="•"/>
              <a:defRPr sz="1500" kern="1200">
                <a:solidFill>
                  <a:schemeClr val="tx1"/>
                </a:solidFill>
                <a:latin typeface="+mn-lt"/>
                <a:ea typeface="+mn-ea"/>
                <a:cs typeface="+mn-cs"/>
              </a:defRPr>
            </a:lvl8pPr>
            <a:lvl9pPr marL="2914650" indent="-171450" algn="l" defTabSz="342900" rtl="0" eaLnBrk="1" latinLnBrk="0" hangingPunct="1">
              <a:spcBef>
                <a:spcPct val="20000"/>
              </a:spcBef>
              <a:buFont typeface="Arial"/>
              <a:buChar char="•"/>
              <a:defRPr sz="1500" kern="1200">
                <a:solidFill>
                  <a:schemeClr val="tx1"/>
                </a:solidFill>
                <a:latin typeface="+mn-lt"/>
                <a:ea typeface="+mn-ea"/>
                <a:cs typeface="+mn-cs"/>
              </a:defRPr>
            </a:lvl9pPr>
          </a:lstStyle>
          <a:p>
            <a:pPr marL="0" indent="0">
              <a:spcBef>
                <a:spcPts val="0"/>
              </a:spcBef>
              <a:buFont typeface="Arial"/>
              <a:buNone/>
            </a:pPr>
            <a:r>
              <a:rPr lang="en-GB" sz="900" b="1"/>
              <a:t>Extra Help</a:t>
            </a:r>
          </a:p>
          <a:p>
            <a:pPr marL="0" indent="0">
              <a:spcBef>
                <a:spcPts val="0"/>
              </a:spcBef>
              <a:buFont typeface="Arial"/>
              <a:buNone/>
            </a:pPr>
            <a:r>
              <a:rPr lang="en-GB" sz="900"/>
              <a:t>Offering Help at the right time increases the chances that positive change will happen. Without additional support from one or more agencies their needs may increase. Children, young people and families can access more than one universal service and/or coordinated extra help services. A lead professional using a team around the family approach can help identify needs and co-ordinate support before needs become more complex or acute. An extra help assessment and plan is available for professional to use alongside guidance for completion </a:t>
            </a:r>
            <a:r>
              <a:rPr lang="en-GB" sz="900" u="sng">
                <a:hlinkClick r:id="rId2"/>
              </a:rPr>
              <a:t>Extra Help forms and support for professionals</a:t>
            </a:r>
            <a:endParaRPr lang="en-GB" sz="900" u="sng"/>
          </a:p>
          <a:p>
            <a:pPr marL="0" indent="0">
              <a:spcBef>
                <a:spcPts val="0"/>
              </a:spcBef>
              <a:buFont typeface="Arial"/>
              <a:buNone/>
            </a:pPr>
            <a:endParaRPr lang="en-GB" sz="900"/>
          </a:p>
          <a:p>
            <a:pPr marL="0" indent="0">
              <a:spcBef>
                <a:spcPts val="0"/>
              </a:spcBef>
              <a:buFont typeface="Arial"/>
              <a:buNone/>
            </a:pPr>
            <a:r>
              <a:rPr lang="en-GB" sz="900"/>
              <a:t>Partnership Family Help Officers are available to offer support and guidance for agencies wanting to offer children and families Extra support. If you wish to speak to a Partnership Family Support Officer, please use  </a:t>
            </a:r>
            <a:r>
              <a:rPr lang="en-GB" sz="900">
                <a:hlinkClick r:id="rId3"/>
              </a:rPr>
              <a:t>partnershipfamilyhelp@cheshireeast.gov.uk</a:t>
            </a:r>
            <a:endParaRPr lang="en-GB" sz="1800"/>
          </a:p>
          <a:p>
            <a:pPr marL="0" indent="0">
              <a:spcBef>
                <a:spcPts val="0"/>
              </a:spcBef>
              <a:buFont typeface="Arial"/>
              <a:buNone/>
            </a:pPr>
            <a:r>
              <a:rPr lang="en-GB" sz="900"/>
              <a:t> </a:t>
            </a:r>
          </a:p>
        </p:txBody>
      </p:sp>
    </p:spTree>
    <p:extLst>
      <p:ext uri="{BB962C8B-B14F-4D97-AF65-F5344CB8AC3E}">
        <p14:creationId xmlns:p14="http://schemas.microsoft.com/office/powerpoint/2010/main" val="1075658601"/>
      </p:ext>
    </p:extLst>
  </p:cSld>
  <p:clrMapOvr>
    <a:masterClrMapping/>
  </p:clrMapOvr>
</p:sld>
</file>

<file path=ppt/theme/theme1.xml><?xml version="1.0" encoding="utf-8"?>
<a:theme xmlns:a="http://schemas.openxmlformats.org/drawingml/2006/main" name="Default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D607774AAB7B64CB52E020B60D90C95" ma:contentTypeVersion="19" ma:contentTypeDescription="Create a new document." ma:contentTypeScope="" ma:versionID="592e88320f239581472f7e1ddcddc437">
  <xsd:schema xmlns:xsd="http://www.w3.org/2001/XMLSchema" xmlns:xs="http://www.w3.org/2001/XMLSchema" xmlns:p="http://schemas.microsoft.com/office/2006/metadata/properties" xmlns:ns2="66f10265-ba49-48bc-a657-9564bf654079" targetNamespace="http://schemas.microsoft.com/office/2006/metadata/properties" ma:root="true" ma:fieldsID="a14a82d49eb4492d58977447142885e8" ns2:_="">
    <xsd:import namespace="66f10265-ba49-48bc-a657-9564bf654079"/>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lcf76f155ced4ddcb4097134ff3c332f"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BillingMetadata" minOccurs="0"/>
                <xsd:element ref="ns2:Do_x0020_you_x0020_manage_x0020_strat_x0020_meetings_x003f_" minOccurs="0"/>
                <xsd:element ref="ns2:Total_x0020_number_x0020_of_x0020_hours_x0020_work_x0020_for_x0020_strat_x0020_meetings" minOccurs="0"/>
                <xsd:element ref="ns2:Total_x0020_number_x0020_of_x0020_hours_x0020_work_x0020_for_x0020_S47" minOccurs="0"/>
                <xsd:element ref="ns2:Total_x0020_number_x0020_of_x0020_hours_x0020_work_x0020_for_x0020_one_x0020_ICPC" minOccurs="0"/>
                <xsd:element ref="ns2:_x0034__x002e__x0020_Total_x0020_number_x0020_of_x0020_hours_x0020_work_x0020_for_x0020_one_x0020_RCPC" minOccurs="0"/>
                <xsd:element ref="ns2:_x0035__x002e__x0020_Total_x0020_number_x0020_of_x0020_hours_x0020_work_x0020_for_x0020_a_x0020_Core_x0020_Meeting" minOccurs="0"/>
                <xsd:element ref="ns2:_x0036__x002e__x0020_Total_x0020_number_x0020_of_x0020_hours_x0020_work_x0020_for_x0020_a_x0020_mid_x0020_point_x0020_review_x0020_meeting" minOccurs="0"/>
                <xsd:element ref="ns2:_x0037__x002e__x0020_Total_x0020_number_x0020_of_x0020_hours_x0020_work_x0020_for_x0020_a_x0020_supervision_x0020_order_x0020_review"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6f10265-ba49-48bc-a657-9564bf65407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9f699500-de3b-41c4-8dcb-884ea81463e5" ma:termSetId="09814cd3-568e-fe90-9814-8d621ff8fb84" ma:anchorId="fba54fb3-c3e1-fe81-a776-ca4b69148c4d" ma:open="true" ma:isKeyword="false">
      <xsd:complexType>
        <xsd:sequence>
          <xsd:element ref="pc:Terms" minOccurs="0" maxOccurs="1"/>
        </xsd:sequence>
      </xsd:complex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BillingMetadata" ma:index="18" nillable="true" ma:displayName="MediaServiceBillingMetadata" ma:hidden="true" ma:internalName="MediaServiceBillingMetadata" ma:readOnly="true">
      <xsd:simpleType>
        <xsd:restriction base="dms:Note"/>
      </xsd:simpleType>
    </xsd:element>
    <xsd:element name="Do_x0020_you_x0020_manage_x0020_strat_x0020_meetings_x003f_" ma:index="19" nillable="true" ma:displayName="Do you manage strat meetings?" ma:internalName="Do_x0020_you_x0020_manage_x0020_strat_x0020_meetings_x003f_">
      <xsd:simpleType>
        <xsd:restriction base="dms:Boolean"/>
      </xsd:simpleType>
    </xsd:element>
    <xsd:element name="Total_x0020_number_x0020_of_x0020_hours_x0020_work_x0020_for_x0020_strat_x0020_meetings" ma:index="20" nillable="true" ma:displayName="Total number of hours work for strat meetings" ma:internalName="Total_x0020_number_x0020_of_x0020_hours_x0020_work_x0020_for_x0020_strat_x0020_meetings" ma:percentage="FALSE">
      <xsd:simpleType>
        <xsd:restriction base="dms:Number">
          <xsd:maxInclusive value="1.7976931348623157e+308"/>
          <xsd:minInclusive value="-1.7976931348623157e+308"/>
        </xsd:restriction>
      </xsd:simpleType>
    </xsd:element>
    <xsd:element name="Total_x0020_number_x0020_of_x0020_hours_x0020_work_x0020_for_x0020_S47" ma:index="21" nillable="true" ma:displayName="Total number of hours work for S47" ma:internalName="Total_x0020_number_x0020_of_x0020_hours_x0020_work_x0020_for_x0020_S47" ma:percentage="FALSE">
      <xsd:simpleType>
        <xsd:restriction base="dms:Number">
          <xsd:maxInclusive value="1.7976931348623157e+308"/>
          <xsd:minInclusive value="-1.7976931348623157e+308"/>
        </xsd:restriction>
      </xsd:simpleType>
    </xsd:element>
    <xsd:element name="Total_x0020_number_x0020_of_x0020_hours_x0020_work_x0020_for_x0020_one_x0020_ICPC" ma:index="22" nillable="true" ma:displayName="Total number of hours work for one ICPC" ma:internalName="Total_x0020_number_x0020_of_x0020_hours_x0020_work_x0020_for_x0020_one_x0020_ICPC" ma:percentage="FALSE">
      <xsd:simpleType>
        <xsd:restriction base="dms:Number">
          <xsd:maxInclusive value="1.7976931348623157e+308"/>
          <xsd:minInclusive value="-1.7976931348623157e+308"/>
        </xsd:restriction>
      </xsd:simpleType>
    </xsd:element>
    <xsd:element name="_x0034__x002e__x0020_Total_x0020_number_x0020_of_x0020_hours_x0020_work_x0020_for_x0020_one_x0020_RCPC" ma:index="23" nillable="true" ma:displayName="4. Total number of hours work for one RCPC" ma:internalName="_x0034__x002e__x0020_Total_x0020_number_x0020_of_x0020_hours_x0020_work_x0020_for_x0020_one_x0020_RCPC" ma:percentage="FALSE">
      <xsd:simpleType>
        <xsd:restriction base="dms:Number">
          <xsd:maxInclusive value="1.7976931348623157e+308"/>
          <xsd:minInclusive value="-1.7976931348623157e+308"/>
        </xsd:restriction>
      </xsd:simpleType>
    </xsd:element>
    <xsd:element name="_x0035__x002e__x0020_Total_x0020_number_x0020_of_x0020_hours_x0020_work_x0020_for_x0020_a_x0020_Core_x0020_Meeting" ma:index="24" nillable="true" ma:displayName="5. Total number of hours work for a Core Meeting" ma:internalName="_x0035__x002e__x0020_Total_x0020_number_x0020_of_x0020_hours_x0020_work_x0020_for_x0020_a_x0020_Core_x0020_Meeting" ma:percentage="FALSE">
      <xsd:simpleType>
        <xsd:restriction base="dms:Number">
          <xsd:maxInclusive value="1.7976931348623157e+308"/>
          <xsd:minInclusive value="-1.7976931348623157e+308"/>
        </xsd:restriction>
      </xsd:simpleType>
    </xsd:element>
    <xsd:element name="_x0036__x002e__x0020_Total_x0020_number_x0020_of_x0020_hours_x0020_work_x0020_for_x0020_a_x0020_mid_x0020_point_x0020_review_x0020_meeting" ma:index="25" nillable="true" ma:displayName="6. Total number of hours work for a mid point review meeting" ma:internalName="_x0036__x002e__x0020_Total_x0020_number_x0020_of_x0020_hours_x0020_work_x0020_for_x0020_a_x0020_mid_x0020_point_x0020_review_x0020_meeting" ma:percentage="FALSE">
      <xsd:simpleType>
        <xsd:restriction base="dms:Number">
          <xsd:maxInclusive value="1.7976931348623157e+308"/>
          <xsd:minInclusive value="-1.7976931348623157e+308"/>
        </xsd:restriction>
      </xsd:simpleType>
    </xsd:element>
    <xsd:element name="_x0037__x002e__x0020_Total_x0020_number_x0020_of_x0020_hours_x0020_work_x0020_for_x0020_a_x0020_supervision_x0020_order_x0020_review" ma:index="26" nillable="true" ma:displayName="7. Total number of hours work for a supervision order review" ma:internalName="_x0037__x002e__x0020_Total_x0020_number_x0020_of_x0020_hours_x0020_work_x0020_for_x0020_a_x0020_supervision_x0020_order_x0020_review">
      <xsd:simpleType>
        <xsd:restriction base="dms:Number"/>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otal_x0020_number_x0020_of_x0020_hours_x0020_work_x0020_for_x0020_S47 xmlns="66f10265-ba49-48bc-a657-9564bf654079" xsi:nil="true"/>
    <_x0036__x002e__x0020_Total_x0020_number_x0020_of_x0020_hours_x0020_work_x0020_for_x0020_a_x0020_mid_x0020_point_x0020_review_x0020_meeting xmlns="66f10265-ba49-48bc-a657-9564bf654079" xsi:nil="true"/>
    <_x0034__x002e__x0020_Total_x0020_number_x0020_of_x0020_hours_x0020_work_x0020_for_x0020_one_x0020_RCPC xmlns="66f10265-ba49-48bc-a657-9564bf654079" xsi:nil="true"/>
    <_x0037__x002e__x0020_Total_x0020_number_x0020_of_x0020_hours_x0020_work_x0020_for_x0020_a_x0020_supervision_x0020_order_x0020_review xmlns="66f10265-ba49-48bc-a657-9564bf654079" xsi:nil="true"/>
    <Total_x0020_number_x0020_of_x0020_hours_x0020_work_x0020_for_x0020_one_x0020_ICPC xmlns="66f10265-ba49-48bc-a657-9564bf654079" xsi:nil="true"/>
    <lcf76f155ced4ddcb4097134ff3c332f xmlns="66f10265-ba49-48bc-a657-9564bf654079">
      <Terms xmlns="http://schemas.microsoft.com/office/infopath/2007/PartnerControls"/>
    </lcf76f155ced4ddcb4097134ff3c332f>
    <Total_x0020_number_x0020_of_x0020_hours_x0020_work_x0020_for_x0020_strat_x0020_meetings xmlns="66f10265-ba49-48bc-a657-9564bf654079" xsi:nil="true"/>
    <Do_x0020_you_x0020_manage_x0020_strat_x0020_meetings_x003f_ xmlns="66f10265-ba49-48bc-a657-9564bf654079" xsi:nil="true"/>
    <_x0035__x002e__x0020_Total_x0020_number_x0020_of_x0020_hours_x0020_work_x0020_for_x0020_a_x0020_Core_x0020_Meeting xmlns="66f10265-ba49-48bc-a657-9564bf654079"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DB5C7FA-F2D7-4723-8E0A-797A422693C9}">
  <ds:schemaRefs>
    <ds:schemaRef ds:uri="66f10265-ba49-48bc-a657-9564bf65407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C955779E-4A62-499B-A1D7-9B9526DF18E8}">
  <ds:schemaRefs>
    <ds:schemaRef ds:uri="66f10265-ba49-48bc-a657-9564bf654079"/>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B2BA63DE-2320-406C-9EFD-7C0374E97032}">
  <ds:schemaRefs>
    <ds:schemaRef ds:uri="http://schemas.microsoft.com/sharepoint/v3/contenttype/forms"/>
  </ds:schemaRefs>
</ds:datastoreItem>
</file>

<file path=docMetadata/LabelInfo.xml><?xml version="1.0" encoding="utf-8"?>
<clbl:labelList xmlns:clbl="http://schemas.microsoft.com/office/2020/mipLabelMetadata">
  <clbl:label id="{ef975da0-2206-4296-8b08-8eab8a965a3b}" enabled="1" method="Privileged" siteId="{cdb92d10-23cb-4ac1-a9b3-34f4faaa2851}" removed="0"/>
</clbl:labelList>
</file>

<file path=docProps/app.xml><?xml version="1.0" encoding="utf-8"?>
<Properties xmlns="http://schemas.openxmlformats.org/officeDocument/2006/extended-properties" xmlns:vt="http://schemas.openxmlformats.org/officeDocument/2006/docPropsVTypes">
  <Template>Default Theme</Template>
  <TotalTime>0</TotalTime>
  <Words>4307</Words>
  <Application>Microsoft Office PowerPoint</Application>
  <PresentationFormat>On-screen Show (16:9)</PresentationFormat>
  <Paragraphs>199</Paragraphs>
  <Slides>17</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Aptos</vt:lpstr>
      <vt:lpstr>Arial</vt:lpstr>
      <vt:lpstr>Calibri</vt:lpstr>
      <vt:lpstr>Segoe UI</vt:lpstr>
      <vt:lpstr>Default Theme</vt:lpstr>
      <vt:lpstr>Right Help, Right Time Delivering effective support  for children and families in Cheshire East</vt:lpstr>
      <vt:lpstr>PowerPoint Presentation</vt:lpstr>
      <vt:lpstr>PowerPoint Presentation</vt:lpstr>
      <vt:lpstr>PowerPoint Presentation</vt:lpstr>
      <vt:lpstr>PowerPoint Presentation</vt:lpstr>
      <vt:lpstr>PowerPoint Presentation</vt:lpstr>
      <vt:lpstr>PowerPoint Presentation</vt:lpstr>
      <vt:lpstr>Providing families with the right help at the right time,  delivered by the right people</vt:lpstr>
      <vt:lpstr>PowerPoint Presentation</vt:lpstr>
      <vt:lpstr>PowerPoint Presentation</vt:lpstr>
      <vt:lpstr>PowerPoint Presentation</vt:lpstr>
      <vt:lpstr>PowerPoint Presentation</vt:lpstr>
      <vt:lpstr>Contact Information &amp; Additional Services</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Andrew Scully</dc:creator>
  <cp:lastModifiedBy>STANYER, Aimee</cp:lastModifiedBy>
  <cp:revision>2</cp:revision>
  <dcterms:created xsi:type="dcterms:W3CDTF">2026-04-27T11:41:12Z</dcterms:created>
  <dcterms:modified xsi:type="dcterms:W3CDTF">2026-06-26T12:00:06Z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f975da0-2206-4296-8b08-8eab8a965a3b_Enabled">
    <vt:lpwstr>true</vt:lpwstr>
  </property>
  <property fmtid="{D5CDD505-2E9C-101B-9397-08002B2CF9AE}" pid="3" name="MSIP_Label_ef975da0-2206-4296-8b08-8eab8a965a3b_SetDate">
    <vt:lpwstr>2026-04-30T12:03:07Z</vt:lpwstr>
  </property>
  <property fmtid="{D5CDD505-2E9C-101B-9397-08002B2CF9AE}" pid="4" name="MSIP_Label_ef975da0-2206-4296-8b08-8eab8a965a3b_Method">
    <vt:lpwstr>Privileged</vt:lpwstr>
  </property>
  <property fmtid="{D5CDD505-2E9C-101B-9397-08002B2CF9AE}" pid="5" name="MSIP_Label_ef975da0-2206-4296-8b08-8eab8a965a3b_Name">
    <vt:lpwstr>CE-OFFICIAL</vt:lpwstr>
  </property>
  <property fmtid="{D5CDD505-2E9C-101B-9397-08002B2CF9AE}" pid="6" name="MSIP_Label_ef975da0-2206-4296-8b08-8eab8a965a3b_SiteId">
    <vt:lpwstr>cdb92d10-23cb-4ac1-a9b3-34f4faaa2851</vt:lpwstr>
  </property>
  <property fmtid="{D5CDD505-2E9C-101B-9397-08002B2CF9AE}" pid="7" name="MSIP_Label_ef975da0-2206-4296-8b08-8eab8a965a3b_ActionId">
    <vt:lpwstr>2d67b7cd-a98e-4840-ac4b-7a1d10810680</vt:lpwstr>
  </property>
  <property fmtid="{D5CDD505-2E9C-101B-9397-08002B2CF9AE}" pid="8" name="MSIP_Label_ef975da0-2206-4296-8b08-8eab8a965a3b_ContentBits">
    <vt:lpwstr>2</vt:lpwstr>
  </property>
  <property fmtid="{D5CDD505-2E9C-101B-9397-08002B2CF9AE}" pid="9" name="MSIP_Label_ef975da0-2206-4296-8b08-8eab8a965a3b_Tag">
    <vt:lpwstr>10, 0, 1, 1</vt:lpwstr>
  </property>
  <property fmtid="{D5CDD505-2E9C-101B-9397-08002B2CF9AE}" pid="10" name="ClassificationContentMarkingFooterLocations">
    <vt:lpwstr>Default Theme:8</vt:lpwstr>
  </property>
  <property fmtid="{D5CDD505-2E9C-101B-9397-08002B2CF9AE}" pid="11" name="ClassificationContentMarkingFooterText">
    <vt:lpwstr>OFFICIAL</vt:lpwstr>
  </property>
  <property fmtid="{D5CDD505-2E9C-101B-9397-08002B2CF9AE}" pid="12" name="ContentTypeId">
    <vt:lpwstr>0x0101005D607774AAB7B64CB52E020B60D90C95</vt:lpwstr>
  </property>
  <property fmtid="{D5CDD505-2E9C-101B-9397-08002B2CF9AE}" pid="13" name="MediaServiceImageTags">
    <vt:lpwstr/>
  </property>
</Properties>
</file>