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30" y="1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LADEK, Jennifer" userId="6f567bc8-7aa3-4fba-8d4b-8f6bcbae95ea" providerId="ADAL" clId="{BD1A9DB7-6C26-4B62-AB5E-4806CCF6CEAC}"/>
    <pc:docChg chg="modSld">
      <pc:chgData name="SLADEK, Jennifer" userId="6f567bc8-7aa3-4fba-8d4b-8f6bcbae95ea" providerId="ADAL" clId="{BD1A9DB7-6C26-4B62-AB5E-4806CCF6CEAC}" dt="2024-02-21T16:45:53.981" v="23" actId="20577"/>
      <pc:docMkLst>
        <pc:docMk/>
      </pc:docMkLst>
      <pc:sldChg chg="modSp mod">
        <pc:chgData name="SLADEK, Jennifer" userId="6f567bc8-7aa3-4fba-8d4b-8f6bcbae95ea" providerId="ADAL" clId="{BD1A9DB7-6C26-4B62-AB5E-4806CCF6CEAC}" dt="2024-02-21T16:45:53.981" v="23" actId="20577"/>
        <pc:sldMkLst>
          <pc:docMk/>
          <pc:sldMk cId="1833998579" sldId="383"/>
        </pc:sldMkLst>
        <pc:spChg chg="mod">
          <ac:chgData name="SLADEK, Jennifer" userId="6f567bc8-7aa3-4fba-8d4b-8f6bcbae95ea" providerId="ADAL" clId="{BD1A9DB7-6C26-4B62-AB5E-4806CCF6CEAC}" dt="2024-02-21T16:45:53.981" v="23" actId="20577"/>
          <ac:spMkLst>
            <pc:docMk/>
            <pc:sldMk cId="1833998579" sldId="383"/>
            <ac:spMk id="2" creationId="{1AF6F59C-2810-9613-DBAA-D833DC684BB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350A1-B1F7-B34B-B98B-027DEDA67377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56351"/>
            <a:ext cx="12192000" cy="365125"/>
          </a:xfrm>
        </p:spPr>
        <p:txBody>
          <a:bodyPr/>
          <a:lstStyle>
            <a:lvl1pPr>
              <a:defRPr lang="en-GB" sz="1200" b="0" i="0" u="none">
                <a:solidFill>
                  <a:srgbClr val="0000FF"/>
                </a:solidFill>
                <a:latin typeface="Arial" panose="020B0604020202020204" pitchFamily="34" charset="0"/>
              </a:defRPr>
            </a:lvl1pPr>
          </a:lstStyle>
          <a:p>
            <a:r>
              <a:rPr lang="en-GB"/>
              <a:t>OFFICIAL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30E6-5CFD-D449-93AA-5A2AC7D8AF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093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350A1-B1F7-B34B-B98B-027DEDA67377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30E6-5CFD-D449-93AA-5A2AC7D8AF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06375"/>
            <a:ext cx="2743200" cy="438785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6375"/>
            <a:ext cx="8026400" cy="438785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350A1-B1F7-B34B-B98B-027DEDA67377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30E6-5CFD-D449-93AA-5A2AC7D8AF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752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350A1-B1F7-B34B-B98B-027DEDA67377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56351"/>
            <a:ext cx="12192000" cy="365125"/>
          </a:xfrm>
        </p:spPr>
        <p:txBody>
          <a:bodyPr/>
          <a:lstStyle>
            <a:lvl1pPr>
              <a:defRPr lang="en-GB" sz="1200" b="0" i="0" u="none">
                <a:solidFill>
                  <a:srgbClr val="0000FF"/>
                </a:solidFill>
                <a:latin typeface="Arial" panose="020B0604020202020204" pitchFamily="34" charset="0"/>
              </a:defRPr>
            </a:lvl1pPr>
          </a:lstStyle>
          <a:p>
            <a:r>
              <a:rPr lang="en-GB"/>
              <a:t>OFFICIAL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30E6-5CFD-D449-93AA-5A2AC7D8AF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966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350A1-B1F7-B34B-B98B-027DEDA67377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30E6-5CFD-D449-93AA-5A2AC7D8AF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894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350A1-B1F7-B34B-B98B-027DEDA67377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30E6-5CFD-D449-93AA-5A2AC7D8AF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574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350A1-B1F7-B34B-B98B-027DEDA67377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30E6-5CFD-D449-93AA-5A2AC7D8AF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7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350A1-B1F7-B34B-B98B-027DEDA67377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30E6-5CFD-D449-93AA-5A2AC7D8AF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385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350A1-B1F7-B34B-B98B-027DEDA67377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30E6-5CFD-D449-93AA-5A2AC7D8AF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114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350A1-B1F7-B34B-B98B-027DEDA67377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30E6-5CFD-D449-93AA-5A2AC7D8AF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341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350A1-B1F7-B34B-B98B-027DEDA67377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30E6-5CFD-D449-93AA-5A2AC7D8AF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306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350A1-B1F7-B34B-B98B-027DEDA67377}" type="datetimeFigureOut">
              <a:rPr lang="en-US" smtClean="0"/>
              <a:pPr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130E6-5CFD-D449-93AA-5A2AC7D8AF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111A4E-BAB6-BB41-5723-808578EB82E0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752275" y="6611620"/>
            <a:ext cx="730250" cy="18288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200">
                <a:solidFill>
                  <a:srgbClr val="003EC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90705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6F59C-2810-9613-DBAA-D833DC684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098" y="190728"/>
            <a:ext cx="10712335" cy="1015738"/>
          </a:xfrm>
        </p:spPr>
        <p:txBody>
          <a:bodyPr>
            <a:noAutofit/>
          </a:bodyPr>
          <a:lstStyle/>
          <a:p>
            <a:r>
              <a:rPr lang="en-GB" sz="3200" b="1" dirty="0"/>
              <a:t>Early Help &amp; Family Hubs </a:t>
            </a:r>
            <a:br>
              <a:rPr lang="en-GB" sz="3200" b="1" dirty="0"/>
            </a:br>
            <a:r>
              <a:rPr lang="en-GB" sz="3200" b="1" dirty="0"/>
              <a:t>Governance Structure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548BE5B-A9E8-5AB6-8F52-C2689EF5D787}"/>
              </a:ext>
            </a:extLst>
          </p:cNvPr>
          <p:cNvSpPr/>
          <p:nvPr/>
        </p:nvSpPr>
        <p:spPr>
          <a:xfrm>
            <a:off x="1972887" y="4006735"/>
            <a:ext cx="1363288" cy="63176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Child Health Hubs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4E9EED6-9219-B3B5-0C84-5A8002D68AC9}"/>
              </a:ext>
            </a:extLst>
          </p:cNvPr>
          <p:cNvSpPr/>
          <p:nvPr/>
        </p:nvSpPr>
        <p:spPr>
          <a:xfrm>
            <a:off x="1972887" y="2588028"/>
            <a:ext cx="4621877" cy="73706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Family Hubs Steering Group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495A6A3-7E0F-26CA-D500-0A61AB8FAD8C}"/>
              </a:ext>
            </a:extLst>
          </p:cNvPr>
          <p:cNvSpPr/>
          <p:nvPr/>
        </p:nvSpPr>
        <p:spPr>
          <a:xfrm>
            <a:off x="1972887" y="1757285"/>
            <a:ext cx="2316480" cy="712444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Health &amp; Wellbeing Board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BCEDF59-58E8-8BFC-D909-5AD8EE73788C}"/>
              </a:ext>
            </a:extLst>
          </p:cNvPr>
          <p:cNvSpPr/>
          <p:nvPr/>
        </p:nvSpPr>
        <p:spPr>
          <a:xfrm>
            <a:off x="8451264" y="1568870"/>
            <a:ext cx="1978429" cy="59297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C&amp;F Committee (Elected Members)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6393242B-97D9-6B42-7ECD-CD0610D4EC72}"/>
              </a:ext>
            </a:extLst>
          </p:cNvPr>
          <p:cNvSpPr/>
          <p:nvPr/>
        </p:nvSpPr>
        <p:spPr>
          <a:xfrm>
            <a:off x="8451266" y="3012194"/>
            <a:ext cx="1978429" cy="59297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Integrated Care Board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EA6F09DF-3128-FA8C-AE09-1C09BD206C50}"/>
              </a:ext>
            </a:extLst>
          </p:cNvPr>
          <p:cNvSpPr/>
          <p:nvPr/>
        </p:nvSpPr>
        <p:spPr>
          <a:xfrm>
            <a:off x="8451265" y="2271084"/>
            <a:ext cx="1978429" cy="592974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CLT (Corporate Leadership Team)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D835C8C-BD2F-1754-ADE4-8C5BE411CAC6}"/>
              </a:ext>
            </a:extLst>
          </p:cNvPr>
          <p:cNvSpPr/>
          <p:nvPr/>
        </p:nvSpPr>
        <p:spPr>
          <a:xfrm>
            <a:off x="10770720" y="1944699"/>
            <a:ext cx="1244140" cy="73429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Children’s Trust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10E67BB-DE98-394A-EB75-A1D997C51B3C}"/>
              </a:ext>
            </a:extLst>
          </p:cNvPr>
          <p:cNvSpPr/>
          <p:nvPr/>
        </p:nvSpPr>
        <p:spPr>
          <a:xfrm>
            <a:off x="10770720" y="2850848"/>
            <a:ext cx="1244140" cy="73429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SEND Partnership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8BF982EE-DB94-F1C8-557B-5B33DCDDFD7E}"/>
              </a:ext>
            </a:extLst>
          </p:cNvPr>
          <p:cNvSpPr/>
          <p:nvPr/>
        </p:nvSpPr>
        <p:spPr>
          <a:xfrm>
            <a:off x="10770720" y="3751812"/>
            <a:ext cx="1244140" cy="73429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Safeguarding Children’s Partnership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3EB8A21-13C0-1A16-277D-68BCA0716315}"/>
              </a:ext>
            </a:extLst>
          </p:cNvPr>
          <p:cNvSpPr/>
          <p:nvPr/>
        </p:nvSpPr>
        <p:spPr>
          <a:xfrm>
            <a:off x="10762211" y="4638503"/>
            <a:ext cx="1244140" cy="73429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Corporate Parenting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4E3A1357-112E-DAEE-FEA9-1D65707904A8}"/>
              </a:ext>
            </a:extLst>
          </p:cNvPr>
          <p:cNvSpPr/>
          <p:nvPr/>
        </p:nvSpPr>
        <p:spPr>
          <a:xfrm>
            <a:off x="10770720" y="1041874"/>
            <a:ext cx="1244140" cy="73429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Integrated Care Board</a:t>
            </a:r>
          </a:p>
        </p:txBody>
      </p:sp>
      <p:sp>
        <p:nvSpPr>
          <p:cNvPr id="28" name="Flowchart: Preparation 27">
            <a:extLst>
              <a:ext uri="{FF2B5EF4-FFF2-40B4-BE49-F238E27FC236}">
                <a16:creationId xmlns:a16="http://schemas.microsoft.com/office/drawing/2014/main" id="{A5408F60-A9A3-A31D-A598-820C2E5B83FA}"/>
              </a:ext>
            </a:extLst>
          </p:cNvPr>
          <p:cNvSpPr/>
          <p:nvPr/>
        </p:nvSpPr>
        <p:spPr>
          <a:xfrm>
            <a:off x="185649" y="4669948"/>
            <a:ext cx="1393563" cy="712444"/>
          </a:xfrm>
          <a:prstGeom prst="flowChartPreparation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Engagement 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Groups</a:t>
            </a:r>
          </a:p>
        </p:txBody>
      </p:sp>
      <p:sp>
        <p:nvSpPr>
          <p:cNvPr id="30" name="Flowchart: Preparation 29">
            <a:extLst>
              <a:ext uri="{FF2B5EF4-FFF2-40B4-BE49-F238E27FC236}">
                <a16:creationId xmlns:a16="http://schemas.microsoft.com/office/drawing/2014/main" id="{DD03774D-A23B-DF85-9B7B-3768CAB53261}"/>
              </a:ext>
            </a:extLst>
          </p:cNvPr>
          <p:cNvSpPr/>
          <p:nvPr/>
        </p:nvSpPr>
        <p:spPr>
          <a:xfrm>
            <a:off x="192199" y="3751812"/>
            <a:ext cx="1393563" cy="712444"/>
          </a:xfrm>
          <a:prstGeom prst="flowChartPreparation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CYP Groups</a:t>
            </a:r>
          </a:p>
        </p:txBody>
      </p:sp>
      <p:sp>
        <p:nvSpPr>
          <p:cNvPr id="31" name="Flowchart: Preparation 30">
            <a:extLst>
              <a:ext uri="{FF2B5EF4-FFF2-40B4-BE49-F238E27FC236}">
                <a16:creationId xmlns:a16="http://schemas.microsoft.com/office/drawing/2014/main" id="{790D8D99-0A8E-E630-4CC5-5694CC317345}"/>
              </a:ext>
            </a:extLst>
          </p:cNvPr>
          <p:cNvSpPr/>
          <p:nvPr/>
        </p:nvSpPr>
        <p:spPr>
          <a:xfrm>
            <a:off x="177140" y="2850848"/>
            <a:ext cx="1393563" cy="712444"/>
          </a:xfrm>
          <a:prstGeom prst="flowChartPreparation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Parent/ Carer Panels</a:t>
            </a:r>
          </a:p>
        </p:txBody>
      </p:sp>
      <p:sp>
        <p:nvSpPr>
          <p:cNvPr id="32" name="Flowchart: Preparation 31">
            <a:extLst>
              <a:ext uri="{FF2B5EF4-FFF2-40B4-BE49-F238E27FC236}">
                <a16:creationId xmlns:a16="http://schemas.microsoft.com/office/drawing/2014/main" id="{713C57EC-B665-AE9A-6E61-B426B5C53D4D}"/>
              </a:ext>
            </a:extLst>
          </p:cNvPr>
          <p:cNvSpPr/>
          <p:nvPr/>
        </p:nvSpPr>
        <p:spPr>
          <a:xfrm>
            <a:off x="192200" y="1943528"/>
            <a:ext cx="1393563" cy="712444"/>
          </a:xfrm>
          <a:prstGeom prst="flowChartPreparation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School and College Clusters</a:t>
            </a:r>
          </a:p>
        </p:txBody>
      </p:sp>
      <p:sp>
        <p:nvSpPr>
          <p:cNvPr id="33" name="Flowchart: Preparation 32">
            <a:extLst>
              <a:ext uri="{FF2B5EF4-FFF2-40B4-BE49-F238E27FC236}">
                <a16:creationId xmlns:a16="http://schemas.microsoft.com/office/drawing/2014/main" id="{76436EDD-A550-5BB7-3BE4-910078CFF334}"/>
              </a:ext>
            </a:extLst>
          </p:cNvPr>
          <p:cNvSpPr/>
          <p:nvPr/>
        </p:nvSpPr>
        <p:spPr>
          <a:xfrm>
            <a:off x="192201" y="1035948"/>
            <a:ext cx="1393563" cy="712444"/>
          </a:xfrm>
          <a:prstGeom prst="flowChartPreparation">
            <a:avLst/>
          </a:prstGeom>
          <a:solidFill>
            <a:schemeClr val="accent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Early Years Clusters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49BEACFF-DD20-BE5B-34AA-669735FA4ED7}"/>
              </a:ext>
            </a:extLst>
          </p:cNvPr>
          <p:cNvSpPr/>
          <p:nvPr/>
        </p:nvSpPr>
        <p:spPr>
          <a:xfrm>
            <a:off x="3693621" y="4006735"/>
            <a:ext cx="1363288" cy="63176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Mental Health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C4DA3DF6-68EF-23CE-0147-57274EA48DDD}"/>
              </a:ext>
            </a:extLst>
          </p:cNvPr>
          <p:cNvSpPr/>
          <p:nvPr/>
        </p:nvSpPr>
        <p:spPr>
          <a:xfrm>
            <a:off x="5414356" y="4006735"/>
            <a:ext cx="1363288" cy="63176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Collaboratives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43702689-6389-6C4E-99A9-AC36616BED82}"/>
              </a:ext>
            </a:extLst>
          </p:cNvPr>
          <p:cNvSpPr/>
          <p:nvPr/>
        </p:nvSpPr>
        <p:spPr>
          <a:xfrm>
            <a:off x="7076555" y="4008427"/>
            <a:ext cx="1363288" cy="63176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SEND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5EE56BB7-063D-528A-1917-3F23965E8ED9}"/>
              </a:ext>
            </a:extLst>
          </p:cNvPr>
          <p:cNvSpPr/>
          <p:nvPr/>
        </p:nvSpPr>
        <p:spPr>
          <a:xfrm>
            <a:off x="8703425" y="3978601"/>
            <a:ext cx="1363288" cy="63176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Communication &amp; Engagement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E42FC8-707C-DF91-FC4C-B29D9B99C2A4}"/>
              </a:ext>
            </a:extLst>
          </p:cNvPr>
          <p:cNvSpPr txBox="1"/>
          <p:nvPr/>
        </p:nvSpPr>
        <p:spPr>
          <a:xfrm>
            <a:off x="87466" y="590992"/>
            <a:ext cx="1934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Stakeholder Groups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2A758F-76AE-C840-E872-F28B38ED4D61}"/>
              </a:ext>
            </a:extLst>
          </p:cNvPr>
          <p:cNvSpPr txBox="1"/>
          <p:nvPr/>
        </p:nvSpPr>
        <p:spPr>
          <a:xfrm>
            <a:off x="9953105" y="570025"/>
            <a:ext cx="23564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Other Key Partnerships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6E6BA8-7ABD-9021-6E20-E0176C90930F}"/>
              </a:ext>
            </a:extLst>
          </p:cNvPr>
          <p:cNvCxnSpPr>
            <a:cxnSpLocks/>
          </p:cNvCxnSpPr>
          <p:nvPr/>
        </p:nvCxnSpPr>
        <p:spPr>
          <a:xfrm>
            <a:off x="2654531" y="3807230"/>
            <a:ext cx="6730538" cy="0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DE18133-2FDF-CD25-4D0B-8051B1D0519F}"/>
              </a:ext>
            </a:extLst>
          </p:cNvPr>
          <p:cNvCxnSpPr>
            <a:endCxn id="7" idx="0"/>
          </p:cNvCxnSpPr>
          <p:nvPr/>
        </p:nvCxnSpPr>
        <p:spPr>
          <a:xfrm>
            <a:off x="2654531" y="3363884"/>
            <a:ext cx="0" cy="642851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A688EDC-76A6-E8E5-EE02-9C32966EAFE2}"/>
              </a:ext>
            </a:extLst>
          </p:cNvPr>
          <p:cNvCxnSpPr/>
          <p:nvPr/>
        </p:nvCxnSpPr>
        <p:spPr>
          <a:xfrm>
            <a:off x="2654531" y="2469729"/>
            <a:ext cx="0" cy="118299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269E484-02A1-9F03-1DFB-78DF646417AB}"/>
              </a:ext>
            </a:extLst>
          </p:cNvPr>
          <p:cNvCxnSpPr>
            <a:endCxn id="34" idx="0"/>
          </p:cNvCxnSpPr>
          <p:nvPr/>
        </p:nvCxnSpPr>
        <p:spPr>
          <a:xfrm>
            <a:off x="4375265" y="3807230"/>
            <a:ext cx="0" cy="199505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685604B-6729-0154-72D8-54CD0D4002CD}"/>
              </a:ext>
            </a:extLst>
          </p:cNvPr>
          <p:cNvCxnSpPr>
            <a:endCxn id="35" idx="0"/>
          </p:cNvCxnSpPr>
          <p:nvPr/>
        </p:nvCxnSpPr>
        <p:spPr>
          <a:xfrm>
            <a:off x="6096000" y="3807230"/>
            <a:ext cx="0" cy="199505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4B3DD3C-857B-0EA2-8747-033F9F028636}"/>
              </a:ext>
            </a:extLst>
          </p:cNvPr>
          <p:cNvCxnSpPr>
            <a:endCxn id="36" idx="0"/>
          </p:cNvCxnSpPr>
          <p:nvPr/>
        </p:nvCxnSpPr>
        <p:spPr>
          <a:xfrm>
            <a:off x="7758199" y="3807230"/>
            <a:ext cx="0" cy="201197"/>
          </a:xfrm>
          <a:prstGeom prst="line">
            <a:avLst/>
          </a:prstGeom>
          <a:ln w="31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085874F-1D45-A5C9-AB8A-6DC899D12333}"/>
              </a:ext>
            </a:extLst>
          </p:cNvPr>
          <p:cNvCxnSpPr>
            <a:cxnSpLocks/>
            <a:endCxn id="37" idx="0"/>
          </p:cNvCxnSpPr>
          <p:nvPr/>
        </p:nvCxnSpPr>
        <p:spPr>
          <a:xfrm>
            <a:off x="9385069" y="3807230"/>
            <a:ext cx="0" cy="17137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0EDB0F30-08E3-B7C8-D400-89679F001F50}"/>
              </a:ext>
            </a:extLst>
          </p:cNvPr>
          <p:cNvSpPr txBox="1"/>
          <p:nvPr/>
        </p:nvSpPr>
        <p:spPr>
          <a:xfrm>
            <a:off x="87466" y="115258"/>
            <a:ext cx="272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January 2024 Onwards</a:t>
            </a:r>
          </a:p>
        </p:txBody>
      </p:sp>
    </p:spTree>
    <p:extLst>
      <p:ext uri="{BB962C8B-B14F-4D97-AF65-F5344CB8AC3E}">
        <p14:creationId xmlns:p14="http://schemas.microsoft.com/office/powerpoint/2010/main" val="18339985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  <p:tag name="BJHEADERFOOTERTEXTMARKING" val="OFFICIA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OFFICIAL"/>
  <p:tag name="BJHEADERFOOTERTEXTMARKING" val="OFFICIAL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78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Early Help &amp; Family Hubs  Governance Structure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Hubs Governance Structure</dc:title>
  <dc:creator>SLADEK, Jennifer</dc:creator>
  <cp:lastModifiedBy>SLADEK, Jennifer</cp:lastModifiedBy>
  <cp:revision>1</cp:revision>
  <dcterms:created xsi:type="dcterms:W3CDTF">2024-02-07T09:51:31Z</dcterms:created>
  <dcterms:modified xsi:type="dcterms:W3CDTF">2024-02-21T16:45:58Z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f975da0-2206-4296-8b08-8eab8a965a3b_Enabled">
    <vt:lpwstr>true</vt:lpwstr>
  </property>
  <property fmtid="{D5CDD505-2E9C-101B-9397-08002B2CF9AE}" pid="3" name="MSIP_Label_ef975da0-2206-4296-8b08-8eab8a965a3b_SetDate">
    <vt:lpwstr>2024-02-07T09:52:06Z</vt:lpwstr>
  </property>
  <property fmtid="{D5CDD505-2E9C-101B-9397-08002B2CF9AE}" pid="4" name="MSIP_Label_ef975da0-2206-4296-8b08-8eab8a965a3b_Method">
    <vt:lpwstr>Privileged</vt:lpwstr>
  </property>
  <property fmtid="{D5CDD505-2E9C-101B-9397-08002B2CF9AE}" pid="5" name="MSIP_Label_ef975da0-2206-4296-8b08-8eab8a965a3b_Name">
    <vt:lpwstr>CE-OFFICIAL</vt:lpwstr>
  </property>
  <property fmtid="{D5CDD505-2E9C-101B-9397-08002B2CF9AE}" pid="6" name="MSIP_Label_ef975da0-2206-4296-8b08-8eab8a965a3b_SiteId">
    <vt:lpwstr>cdb92d10-23cb-4ac1-a9b3-34f4faaa2851</vt:lpwstr>
  </property>
  <property fmtid="{D5CDD505-2E9C-101B-9397-08002B2CF9AE}" pid="7" name="MSIP_Label_ef975da0-2206-4296-8b08-8eab8a965a3b_ActionId">
    <vt:lpwstr>b25036ed-fc89-4f12-b6ec-9c3e048e8273</vt:lpwstr>
  </property>
  <property fmtid="{D5CDD505-2E9C-101B-9397-08002B2CF9AE}" pid="8" name="MSIP_Label_ef975da0-2206-4296-8b08-8eab8a965a3b_ContentBits">
    <vt:lpwstr>2</vt:lpwstr>
  </property>
  <property fmtid="{D5CDD505-2E9C-101B-9397-08002B2CF9AE}" pid="9" name="ClassificationContentMarkingFooterLocations">
    <vt:lpwstr>1_Office Theme:8</vt:lpwstr>
  </property>
  <property fmtid="{D5CDD505-2E9C-101B-9397-08002B2CF9AE}" pid="10" name="ClassificationContentMarkingFooterText">
    <vt:lpwstr>OFFICIAL</vt:lpwstr>
  </property>
</Properties>
</file>